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97" r:id="rId7"/>
    <p:sldId id="287" r:id="rId8"/>
    <p:sldId id="257" r:id="rId9"/>
    <p:sldId id="289" r:id="rId10"/>
    <p:sldId id="290" r:id="rId11"/>
    <p:sldId id="291" r:id="rId12"/>
    <p:sldId id="292" r:id="rId13"/>
    <p:sldId id="293" r:id="rId14"/>
    <p:sldId id="294" r:id="rId15"/>
    <p:sldId id="295" r:id="rId16"/>
    <p:sldId id="266" r:id="rId17"/>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rley Clawson" initials="SC" lastIdx="7" clrIdx="0">
    <p:extLst>
      <p:ext uri="{19B8F6BF-5375-455C-9EA6-DF929625EA0E}">
        <p15:presenceInfo xmlns:p15="http://schemas.microsoft.com/office/powerpoint/2012/main" userId="Shirley Claw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FF"/>
    <a:srgbClr val="11C1FF"/>
    <a:srgbClr val="43CEFF"/>
    <a:srgbClr val="005A8E"/>
    <a:srgbClr val="32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5" d="100"/>
          <a:sy n="115" d="100"/>
        </p:scale>
        <p:origin x="90" y="114"/>
      </p:cViewPr>
      <p:guideLst>
        <p:guide orient="horz" pos="2112"/>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3BB6-9AFA-431C-AAD4-E7E31F91F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2C825-D41E-4726-BC74-DEDFBCBE96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5B0D-3AE5-4569-A9D3-1B6FAAB5213E}"/>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9648C5BD-F0E9-4C81-B392-C3152178B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AEEAF-A063-401D-AC10-076941737454}"/>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58238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7E50-694D-40C7-BB14-54D461A30D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CC56FB-28F4-452E-ADFB-B2CD68C5FF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82652-8B1D-41F7-824A-DE701B0246E7}"/>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C6F524B6-F058-40F8-B2ED-3431722A7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068A-9C34-4CD9-96D1-0C450BC7B70C}"/>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3244565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6D2FF-66A6-435A-AA7D-6E130E525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95B7A-E4F9-4496-A42D-56F41D6BD2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CE930-B115-4284-8D3B-0D2D85C57FBF}"/>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A39ABDA0-F12E-4A8C-84B0-CF82A4F28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BF076-50C2-4EF3-9785-D6ECF9CDD71E}"/>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4107884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126292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31795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330670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8266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2CF304-0C18-405E-AAE0-FE9DAAEF561D}"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228831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2CF304-0C18-405E-AAE0-FE9DAAEF561D}" type="datetimeFigureOut">
              <a:rPr lang="en-US" smtClean="0"/>
              <a:t>8/26/2019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32030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CF304-0C18-405E-AAE0-FE9DAAEF561D}"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315647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145680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2734-08AB-46DD-BF86-6BD9EC4C5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19DB1-8E25-4B71-993D-52B4E087F9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C8E13-B5C5-4E16-9C7C-18AD839E0621}"/>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408FCEEF-4CDC-4E89-8E79-583552891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040E3-304F-4D66-AEDF-ADCA96AD46E7}"/>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564815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761245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76713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4111912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5F24-491D-453F-B23F-69CAA71760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67EB8-B111-4F7E-867A-426CE054A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907CC6-1ACA-4C04-91BB-860515DF93E6}"/>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4CB30568-EB98-4094-837D-C6FE2B03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26DF2-3F1D-4923-B81E-815C2AD0DCCC}"/>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389891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0042-8431-4E37-BB0A-3331F10F7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782E8-0F64-4B3C-AE93-E3F9D8867F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55AD9-8B31-4655-8C41-89F88F16EF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C13B9-860A-4230-89A2-ECC72DECEBB1}"/>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a:extLst>
              <a:ext uri="{FF2B5EF4-FFF2-40B4-BE49-F238E27FC236}">
                <a16:creationId xmlns:a16="http://schemas.microsoft.com/office/drawing/2014/main" id="{C84A8AAC-E92D-49A8-842E-ABC098849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2E59C-C2C9-49C5-877F-A3D98710A853}"/>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6246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F8D8-1C36-4497-8026-458594355F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482F3-C328-44FF-B663-8604E2F35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F91257-E542-44ED-9596-232B91EC05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2B6624-D4CE-4F06-8C0B-BC339EA9B0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CED9F7-4E70-46DD-A6E7-82EBF75532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889E8-E865-4945-9493-2863F4370996}"/>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8" name="Footer Placeholder 7">
            <a:extLst>
              <a:ext uri="{FF2B5EF4-FFF2-40B4-BE49-F238E27FC236}">
                <a16:creationId xmlns:a16="http://schemas.microsoft.com/office/drawing/2014/main" id="{F26584A6-435C-4D92-9A15-E9246B16FE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888EE7-1339-4299-A48B-584CFAEA89F4}"/>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187853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D247-9E05-48D4-BACD-9A025B708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6C2B5-1F5E-430F-8E44-632CD053BA12}"/>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4" name="Footer Placeholder 3">
            <a:extLst>
              <a:ext uri="{FF2B5EF4-FFF2-40B4-BE49-F238E27FC236}">
                <a16:creationId xmlns:a16="http://schemas.microsoft.com/office/drawing/2014/main" id="{B88A51E5-0891-4028-961B-E1303A7A4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B3E0D4-81C4-4E4E-ADCC-1A84C5FAA9C2}"/>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77797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895C5-4370-4F1E-91F3-888808A5F3B6}"/>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3" name="Footer Placeholder 2">
            <a:extLst>
              <a:ext uri="{FF2B5EF4-FFF2-40B4-BE49-F238E27FC236}">
                <a16:creationId xmlns:a16="http://schemas.microsoft.com/office/drawing/2014/main" id="{B5E82D87-9835-423A-9EA5-CCA9B74BC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63603F-B9F6-4A94-9CF2-0F41AA441D0F}"/>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55197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C0BE-49DD-4F43-A5CC-5BE3BC836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E8389-D7BE-4158-AD33-EEC1EDF0F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99EE2-F607-47B8-9B1D-B38314BE6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533B6C-059E-4BD8-8A56-14AD0D32D0FF}"/>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a:extLst>
              <a:ext uri="{FF2B5EF4-FFF2-40B4-BE49-F238E27FC236}">
                <a16:creationId xmlns:a16="http://schemas.microsoft.com/office/drawing/2014/main" id="{C82B70CE-FBE9-44EB-BD46-DA1E9EE33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C1BE3-8F1F-4ADF-B254-A1C6CC39F291}"/>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330238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6BCE-E6A9-456B-9A0D-BB7EA778F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6E015D-1E46-413A-A663-6262363CB5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A22554-EA2C-4B42-900A-0DBB0BDB6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7F259F-570A-4606-9142-CA9CFE5B7EF7}"/>
              </a:ext>
            </a:extLst>
          </p:cNvPr>
          <p:cNvSpPr>
            <a:spLocks noGrp="1"/>
          </p:cNvSpPr>
          <p:nvPr>
            <p:ph type="dt" sz="half" idx="10"/>
          </p:nvPr>
        </p:nvSpPr>
        <p:spPr/>
        <p:txBody>
          <a:bodyPr/>
          <a:lstStyle/>
          <a:p>
            <a:fld id="{0E2CF304-0C18-405E-AAE0-FE9DAAEF561D}" type="datetimeFigureOut">
              <a:rPr lang="en-US" smtClean="0"/>
              <a:t>8/26/2019</a:t>
            </a:fld>
            <a:endParaRPr lang="en-US"/>
          </a:p>
        </p:txBody>
      </p:sp>
      <p:sp>
        <p:nvSpPr>
          <p:cNvPr id="6" name="Footer Placeholder 5">
            <a:extLst>
              <a:ext uri="{FF2B5EF4-FFF2-40B4-BE49-F238E27FC236}">
                <a16:creationId xmlns:a16="http://schemas.microsoft.com/office/drawing/2014/main" id="{DB041212-BE09-40F1-8BDF-B3E81C2F6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B0105-6F1B-42A7-8185-895DAF69C322}"/>
              </a:ext>
            </a:extLst>
          </p:cNvPr>
          <p:cNvSpPr>
            <a:spLocks noGrp="1"/>
          </p:cNvSpPr>
          <p:nvPr>
            <p:ph type="sldNum" sz="quarter" idx="12"/>
          </p:nvPr>
        </p:nvSpPr>
        <p:spPr/>
        <p:txBody>
          <a:bodyPr/>
          <a:lstStyle/>
          <a:p>
            <a:fld id="{D45C2F79-FB19-4FD8-86FD-D71914A8403D}" type="slidenum">
              <a:rPr lang="en-US" smtClean="0"/>
              <a:t>‹#›</a:t>
            </a:fld>
            <a:endParaRPr lang="en-US"/>
          </a:p>
        </p:txBody>
      </p:sp>
    </p:spTree>
    <p:extLst>
      <p:ext uri="{BB962C8B-B14F-4D97-AF65-F5344CB8AC3E}">
        <p14:creationId xmlns:p14="http://schemas.microsoft.com/office/powerpoint/2010/main" val="223021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3D890B-DE3C-4326-836E-AC2CCF7E5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22030E-EA2E-41ED-9086-2C0782E8A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7951E-6634-4E94-B7DC-95BC15487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CF304-0C18-405E-AAE0-FE9DAAEF561D}" type="datetimeFigureOut">
              <a:rPr lang="en-US" smtClean="0"/>
              <a:t>8/26/2019</a:t>
            </a:fld>
            <a:endParaRPr lang="en-US"/>
          </a:p>
        </p:txBody>
      </p:sp>
      <p:sp>
        <p:nvSpPr>
          <p:cNvPr id="5" name="Footer Placeholder 4">
            <a:extLst>
              <a:ext uri="{FF2B5EF4-FFF2-40B4-BE49-F238E27FC236}">
                <a16:creationId xmlns:a16="http://schemas.microsoft.com/office/drawing/2014/main" id="{381B01AF-4141-4D8C-B5DA-462F84BF6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E809E5-A173-43F6-9753-1471D5437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C2F79-FB19-4FD8-86FD-D71914A8403D}" type="slidenum">
              <a:rPr lang="en-US" smtClean="0"/>
              <a:t>‹#›</a:t>
            </a:fld>
            <a:endParaRPr lang="en-US"/>
          </a:p>
        </p:txBody>
      </p:sp>
    </p:spTree>
    <p:extLst>
      <p:ext uri="{BB962C8B-B14F-4D97-AF65-F5344CB8AC3E}">
        <p14:creationId xmlns:p14="http://schemas.microsoft.com/office/powerpoint/2010/main" val="1823616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CF304-0C18-405E-AAE0-FE9DAAEF561D}" type="datetimeFigureOut">
              <a:rPr lang="en-US" smtClean="0"/>
              <a:t>8/26/2019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C2F79-FB19-4FD8-86FD-D71914A8403D}" type="slidenum">
              <a:rPr lang="en-US" smtClean="0"/>
              <a:t>‹#›</a:t>
            </a:fld>
            <a:endParaRPr lang="en-US"/>
          </a:p>
        </p:txBody>
      </p:sp>
    </p:spTree>
    <p:extLst>
      <p:ext uri="{BB962C8B-B14F-4D97-AF65-F5344CB8AC3E}">
        <p14:creationId xmlns:p14="http://schemas.microsoft.com/office/powerpoint/2010/main" val="10287188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254D14-9191-4E44-A616-80BDCC24F5DA}"/>
              </a:ext>
            </a:extLst>
          </p:cNvPr>
          <p:cNvSpPr>
            <a:spLocks noGrp="1"/>
          </p:cNvSpPr>
          <p:nvPr>
            <p:ph type="subTitle" idx="1"/>
          </p:nvPr>
        </p:nvSpPr>
        <p:spPr>
          <a:xfrm>
            <a:off x="1524000" y="2115398"/>
            <a:ext cx="9144000" cy="430700"/>
          </a:xfrm>
        </p:spPr>
        <p:txBody>
          <a:bodyPr>
            <a:normAutofit/>
          </a:bodyPr>
          <a:lstStyle/>
          <a:p>
            <a:r>
              <a:rPr lang="en-US" sz="1800" dirty="0">
                <a:solidFill>
                  <a:schemeClr val="tx1">
                    <a:lumMod val="65000"/>
                    <a:lumOff val="35000"/>
                  </a:schemeClr>
                </a:solidFill>
              </a:rPr>
              <a:t>The Document Automation Experts</a:t>
            </a:r>
          </a:p>
        </p:txBody>
      </p:sp>
      <p:pic>
        <p:nvPicPr>
          <p:cNvPr id="6" name="Picture 5">
            <a:extLst>
              <a:ext uri="{FF2B5EF4-FFF2-40B4-BE49-F238E27FC236}">
                <a16:creationId xmlns:a16="http://schemas.microsoft.com/office/drawing/2014/main" id="{0E388092-6ABC-4DF1-86EB-63F2BB1BA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2642" y="456712"/>
            <a:ext cx="4146715" cy="1658686"/>
          </a:xfrm>
          <a:prstGeom prst="rect">
            <a:avLst/>
          </a:prstGeom>
        </p:spPr>
      </p:pic>
      <p:sp>
        <p:nvSpPr>
          <p:cNvPr id="10" name="Isosceles Triangle 9">
            <a:extLst>
              <a:ext uri="{FF2B5EF4-FFF2-40B4-BE49-F238E27FC236}">
                <a16:creationId xmlns:a16="http://schemas.microsoft.com/office/drawing/2014/main" id="{4448D146-A696-433B-B420-7648BB66D489}"/>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2FDBC9C7-BC12-4954-BADB-593172E0D874}"/>
              </a:ext>
            </a:extLst>
          </p:cNvPr>
          <p:cNvSpPr/>
          <p:nvPr/>
        </p:nvSpPr>
        <p:spPr>
          <a:xfrm rot="20898290">
            <a:off x="-2407707" y="-2356276"/>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assets-global.website-files.com/5a8e038236499300015e031c/5ab95ac5cd72e68068582d26_0326_3d-documents.png">
            <a:extLst>
              <a:ext uri="{FF2B5EF4-FFF2-40B4-BE49-F238E27FC236}">
                <a16:creationId xmlns:a16="http://schemas.microsoft.com/office/drawing/2014/main" id="{E138CF95-5EE1-4189-8770-6C374FC7F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80" y="2589140"/>
            <a:ext cx="10668000" cy="363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2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43D44E-EF70-42CF-9116-48607F105346}"/>
              </a:ext>
            </a:extLst>
          </p:cNvPr>
          <p:cNvGrpSpPr/>
          <p:nvPr/>
        </p:nvGrpSpPr>
        <p:grpSpPr>
          <a:xfrm>
            <a:off x="0" y="-737419"/>
            <a:ext cx="21380616" cy="10167466"/>
            <a:chOff x="0" y="-737419"/>
            <a:chExt cx="21380616" cy="10167466"/>
          </a:xfrm>
        </p:grpSpPr>
        <p:sp>
          <p:nvSpPr>
            <p:cNvPr id="12" name="Flowchart: Data 11">
              <a:extLst>
                <a:ext uri="{FF2B5EF4-FFF2-40B4-BE49-F238E27FC236}">
                  <a16:creationId xmlns:a16="http://schemas.microsoft.com/office/drawing/2014/main" id="{154805D8-A57F-4525-88F5-F10F6C95DD25}"/>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250CCC-9663-42DE-934A-6055ADA8091B}"/>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DA68F46-3A31-475D-A6FB-FA1AA38281A8}"/>
                </a:ext>
              </a:extLst>
            </p:cNvPr>
            <p:cNvGrpSpPr/>
            <p:nvPr/>
          </p:nvGrpSpPr>
          <p:grpSpPr>
            <a:xfrm>
              <a:off x="4174853" y="6013747"/>
              <a:ext cx="10338124" cy="3416300"/>
              <a:chOff x="4174853" y="6013747"/>
              <a:chExt cx="10338124" cy="3416300"/>
            </a:xfrm>
          </p:grpSpPr>
          <p:sp>
            <p:nvSpPr>
              <p:cNvPr id="15" name="Isosceles Triangle 14">
                <a:extLst>
                  <a:ext uri="{FF2B5EF4-FFF2-40B4-BE49-F238E27FC236}">
                    <a16:creationId xmlns:a16="http://schemas.microsoft.com/office/drawing/2014/main" id="{A31F645A-6635-4BFB-84A8-F2D7CD93BE39}"/>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73AAA30-16AD-4F14-BCCF-5B56A5AC7B3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2DF3C97F-BA75-4CC8-A160-B11466B9DEC8}"/>
              </a:ext>
            </a:extLst>
          </p:cNvPr>
          <p:cNvSpPr>
            <a:spLocks noGrp="1"/>
          </p:cNvSpPr>
          <p:nvPr>
            <p:ph type="title"/>
          </p:nvPr>
        </p:nvSpPr>
        <p:spPr/>
        <p:txBody>
          <a:bodyPr>
            <a:normAutofit/>
          </a:bodyPr>
          <a:lstStyle/>
          <a:p>
            <a:r>
              <a:rPr lang="en-US" sz="4000" b="1" dirty="0">
                <a:solidFill>
                  <a:schemeClr val="tx1">
                    <a:lumMod val="75000"/>
                    <a:lumOff val="25000"/>
                  </a:schemeClr>
                </a:solidFill>
              </a:rPr>
              <a:t>STEP 3</a:t>
            </a:r>
          </a:p>
        </p:txBody>
      </p:sp>
      <p:sp>
        <p:nvSpPr>
          <p:cNvPr id="3" name="Content Placeholder 2">
            <a:extLst>
              <a:ext uri="{FF2B5EF4-FFF2-40B4-BE49-F238E27FC236}">
                <a16:creationId xmlns:a16="http://schemas.microsoft.com/office/drawing/2014/main" id="{522E9698-96C8-44E9-94F8-FDFB9A561E30}"/>
              </a:ext>
            </a:extLst>
          </p:cNvPr>
          <p:cNvSpPr>
            <a:spLocks noGrp="1"/>
          </p:cNvSpPr>
          <p:nvPr>
            <p:ph idx="1"/>
          </p:nvPr>
        </p:nvSpPr>
        <p:spPr>
          <a:xfrm>
            <a:off x="6096000" y="2094420"/>
            <a:ext cx="5514975" cy="3211005"/>
          </a:xfrm>
        </p:spPr>
        <p:txBody>
          <a:bodyPr>
            <a:normAutofit/>
          </a:bodyPr>
          <a:lstStyle/>
          <a:p>
            <a:pPr marL="0" indent="0">
              <a:buNone/>
            </a:pPr>
            <a:r>
              <a:rPr lang="en-US" sz="2000" b="1" dirty="0">
                <a:solidFill>
                  <a:srgbClr val="00B0F0"/>
                </a:solidFill>
                <a:latin typeface="+mj-lt"/>
              </a:rPr>
              <a:t>Generate Your Output</a:t>
            </a:r>
            <a:endParaRPr lang="en-US" sz="2000" dirty="0">
              <a:solidFill>
                <a:srgbClr val="00B0F0"/>
              </a:solidFill>
              <a:latin typeface="+mj-lt"/>
            </a:endParaRPr>
          </a:p>
          <a:p>
            <a:r>
              <a:rPr lang="en-US" sz="2000" dirty="0">
                <a:solidFill>
                  <a:schemeClr val="tx1">
                    <a:lumMod val="65000"/>
                    <a:lumOff val="35000"/>
                  </a:schemeClr>
                </a:solidFill>
                <a:latin typeface="+mj-lt"/>
              </a:rPr>
              <a:t>Generate your document/report to a wide variety of output formats: DOCX, XLSX, PPTX, PDF, HTML, and many more.</a:t>
            </a:r>
          </a:p>
          <a:p>
            <a:pPr marL="0" indent="0">
              <a:buNone/>
            </a:pPr>
            <a:endParaRPr lang="en-US" sz="2000" dirty="0">
              <a:solidFill>
                <a:schemeClr val="tx1">
                  <a:lumMod val="65000"/>
                  <a:lumOff val="35000"/>
                </a:schemeClr>
              </a:solidFill>
              <a:latin typeface="+mj-lt"/>
            </a:endParaRPr>
          </a:p>
        </p:txBody>
      </p:sp>
      <p:sp>
        <p:nvSpPr>
          <p:cNvPr id="8" name="Rectangle 7">
            <a:extLst>
              <a:ext uri="{FF2B5EF4-FFF2-40B4-BE49-F238E27FC236}">
                <a16:creationId xmlns:a16="http://schemas.microsoft.com/office/drawing/2014/main" id="{DCBCBD62-7BC7-4B08-A6A3-0D2FA90EC09D}"/>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Calibri Light" panose="020F0302020204030204" pitchFamily="34" charset="0"/>
                <a:cs typeface="Calibri Light" panose="020F0302020204030204" pitchFamily="34" charset="0"/>
              </a:rPr>
              <a:t>HOW IT WORKS</a:t>
            </a:r>
          </a:p>
        </p:txBody>
      </p:sp>
      <p:pic>
        <p:nvPicPr>
          <p:cNvPr id="9" name="Picture 2" descr="https://assets-global.website-files.com/5a8e038236499300015e031c/5c6dbfeb49391ca4e2e34906_howitworks_step3-p-800.png">
            <a:extLst>
              <a:ext uri="{FF2B5EF4-FFF2-40B4-BE49-F238E27FC236}">
                <a16:creationId xmlns:a16="http://schemas.microsoft.com/office/drawing/2014/main" id="{124EFD46-5C86-4767-82F1-23F1C15FA7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5674" y="2358148"/>
            <a:ext cx="3869437" cy="264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2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08E146A3-6396-4875-8ACE-AB78702D89B8}"/>
              </a:ext>
            </a:extLst>
          </p:cNvPr>
          <p:cNvGrpSpPr/>
          <p:nvPr/>
        </p:nvGrpSpPr>
        <p:grpSpPr>
          <a:xfrm>
            <a:off x="0" y="-737419"/>
            <a:ext cx="21380616" cy="10167466"/>
            <a:chOff x="0" y="-737419"/>
            <a:chExt cx="21380616" cy="10167466"/>
          </a:xfrm>
        </p:grpSpPr>
        <p:sp>
          <p:nvSpPr>
            <p:cNvPr id="147" name="Flowchart: Data 146">
              <a:extLst>
                <a:ext uri="{FF2B5EF4-FFF2-40B4-BE49-F238E27FC236}">
                  <a16:creationId xmlns:a16="http://schemas.microsoft.com/office/drawing/2014/main" id="{3A0C4BC2-5AB7-4176-8BB6-CB0F230EFC27}"/>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BF5BCA42-7229-47D7-9B30-6DE3EC8F34FB}"/>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A4FB6E69-8C82-48E9-8F9B-6DC56E7F924C}"/>
                </a:ext>
              </a:extLst>
            </p:cNvPr>
            <p:cNvGrpSpPr/>
            <p:nvPr/>
          </p:nvGrpSpPr>
          <p:grpSpPr>
            <a:xfrm>
              <a:off x="4174853" y="6013747"/>
              <a:ext cx="10338124" cy="3416300"/>
              <a:chOff x="4174853" y="6013747"/>
              <a:chExt cx="10338124" cy="3416300"/>
            </a:xfrm>
          </p:grpSpPr>
          <p:sp>
            <p:nvSpPr>
              <p:cNvPr id="150" name="Isosceles Triangle 149">
                <a:extLst>
                  <a:ext uri="{FF2B5EF4-FFF2-40B4-BE49-F238E27FC236}">
                    <a16:creationId xmlns:a16="http://schemas.microsoft.com/office/drawing/2014/main" id="{C19639F6-F615-4E2D-84F0-39798EF0C397}"/>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Picture 150">
                <a:extLst>
                  <a:ext uri="{FF2B5EF4-FFF2-40B4-BE49-F238E27FC236}">
                    <a16:creationId xmlns:a16="http://schemas.microsoft.com/office/drawing/2014/main" id="{8F5D0BB1-D85F-4B33-9EE5-639AB475B31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grpSp>
        <p:nvGrpSpPr>
          <p:cNvPr id="14" name="Group 13">
            <a:extLst>
              <a:ext uri="{FF2B5EF4-FFF2-40B4-BE49-F238E27FC236}">
                <a16:creationId xmlns:a16="http://schemas.microsoft.com/office/drawing/2014/main" id="{B3BB74C8-27A7-450E-AAD5-C27EFBB7FED6}"/>
              </a:ext>
            </a:extLst>
          </p:cNvPr>
          <p:cNvGrpSpPr/>
          <p:nvPr/>
        </p:nvGrpSpPr>
        <p:grpSpPr>
          <a:xfrm>
            <a:off x="6708747" y="1802030"/>
            <a:ext cx="1944761" cy="388952"/>
            <a:chOff x="7629525" y="1666875"/>
            <a:chExt cx="2476500" cy="495300"/>
          </a:xfrm>
          <a:solidFill>
            <a:schemeClr val="accent4"/>
          </a:solidFill>
        </p:grpSpPr>
        <p:sp>
          <p:nvSpPr>
            <p:cNvPr id="5" name="Star: 5 Points 4">
              <a:extLst>
                <a:ext uri="{FF2B5EF4-FFF2-40B4-BE49-F238E27FC236}">
                  <a16:creationId xmlns:a16="http://schemas.microsoft.com/office/drawing/2014/main" id="{9C10B06F-AC84-453D-B368-7C2A16FB834B}"/>
                </a:ext>
              </a:extLst>
            </p:cNvPr>
            <p:cNvSpPr/>
            <p:nvPr/>
          </p:nvSpPr>
          <p:spPr>
            <a:xfrm>
              <a:off x="7629525" y="1666875"/>
              <a:ext cx="495300" cy="4953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3BC7F618-025E-46A4-B5BA-5DD4E5B767B4}"/>
                </a:ext>
              </a:extLst>
            </p:cNvPr>
            <p:cNvSpPr/>
            <p:nvPr/>
          </p:nvSpPr>
          <p:spPr>
            <a:xfrm>
              <a:off x="8124825" y="1666875"/>
              <a:ext cx="495300" cy="4953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241792ED-1BB0-4BD0-873A-B5DC2956C5DC}"/>
                </a:ext>
              </a:extLst>
            </p:cNvPr>
            <p:cNvSpPr/>
            <p:nvPr/>
          </p:nvSpPr>
          <p:spPr>
            <a:xfrm>
              <a:off x="8620125" y="1666875"/>
              <a:ext cx="495300" cy="4953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14FD69C9-503A-4D94-B295-B29034EE6F40}"/>
                </a:ext>
              </a:extLst>
            </p:cNvPr>
            <p:cNvSpPr/>
            <p:nvPr/>
          </p:nvSpPr>
          <p:spPr>
            <a:xfrm>
              <a:off x="9115425" y="1666875"/>
              <a:ext cx="495300" cy="4953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5B2A4F9-DCA6-4E03-BF3F-B99AFD3172E7}"/>
                </a:ext>
              </a:extLst>
            </p:cNvPr>
            <p:cNvSpPr/>
            <p:nvPr/>
          </p:nvSpPr>
          <p:spPr>
            <a:xfrm>
              <a:off x="9610725" y="1666875"/>
              <a:ext cx="495300" cy="49530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649F9EED-97AB-4D98-BD16-C6FA59044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900" y="1014287"/>
            <a:ext cx="1835554" cy="423401"/>
          </a:xfrm>
          <a:prstGeom prst="rect">
            <a:avLst/>
          </a:prstGeom>
        </p:spPr>
      </p:pic>
      <p:sp>
        <p:nvSpPr>
          <p:cNvPr id="16" name="Subtitle 2">
            <a:extLst>
              <a:ext uri="{FF2B5EF4-FFF2-40B4-BE49-F238E27FC236}">
                <a16:creationId xmlns:a16="http://schemas.microsoft.com/office/drawing/2014/main" id="{02DBD115-35B5-4021-AD36-9C3BF1FFED35}"/>
              </a:ext>
            </a:extLst>
          </p:cNvPr>
          <p:cNvSpPr txBox="1">
            <a:spLocks/>
          </p:cNvSpPr>
          <p:nvPr/>
        </p:nvSpPr>
        <p:spPr>
          <a:xfrm>
            <a:off x="6196377" y="1497042"/>
            <a:ext cx="2969501" cy="3764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
              </a:lnSpc>
            </a:pPr>
            <a:r>
              <a:rPr lang="en-US" sz="1200" dirty="0">
                <a:solidFill>
                  <a:schemeClr val="tx2"/>
                </a:solidFill>
              </a:rPr>
              <a:t>Documentation Generation Software</a:t>
            </a:r>
          </a:p>
          <a:p>
            <a:pPr>
              <a:lnSpc>
                <a:spcPct val="20000"/>
              </a:lnSpc>
            </a:pPr>
            <a:r>
              <a:rPr lang="en-US" sz="900" i="1" dirty="0">
                <a:solidFill>
                  <a:schemeClr val="tx2"/>
                </a:solidFill>
              </a:rPr>
              <a:t>5 stars</a:t>
            </a:r>
          </a:p>
        </p:txBody>
      </p:sp>
      <p:grpSp>
        <p:nvGrpSpPr>
          <p:cNvPr id="41" name="Group 40">
            <a:extLst>
              <a:ext uri="{FF2B5EF4-FFF2-40B4-BE49-F238E27FC236}">
                <a16:creationId xmlns:a16="http://schemas.microsoft.com/office/drawing/2014/main" id="{507D5AC9-6EFD-4C62-954D-4E6F7EC8EB50}"/>
              </a:ext>
            </a:extLst>
          </p:cNvPr>
          <p:cNvGrpSpPr/>
          <p:nvPr/>
        </p:nvGrpSpPr>
        <p:grpSpPr>
          <a:xfrm>
            <a:off x="9516538" y="917694"/>
            <a:ext cx="2363770" cy="1628376"/>
            <a:chOff x="9618138" y="1019294"/>
            <a:chExt cx="2363770" cy="1628376"/>
          </a:xfrm>
        </p:grpSpPr>
        <p:pic>
          <p:nvPicPr>
            <p:cNvPr id="55" name="Picture 54">
              <a:extLst>
                <a:ext uri="{FF2B5EF4-FFF2-40B4-BE49-F238E27FC236}">
                  <a16:creationId xmlns:a16="http://schemas.microsoft.com/office/drawing/2014/main" id="{570985AA-2DA0-413D-8B2D-F43F7A595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414" y="1792699"/>
              <a:ext cx="1337494" cy="854971"/>
            </a:xfrm>
            <a:prstGeom prst="rect">
              <a:avLst/>
            </a:prstGeom>
          </p:spPr>
        </p:pic>
        <p:pic>
          <p:nvPicPr>
            <p:cNvPr id="33" name="Picture 32">
              <a:extLst>
                <a:ext uri="{FF2B5EF4-FFF2-40B4-BE49-F238E27FC236}">
                  <a16:creationId xmlns:a16="http://schemas.microsoft.com/office/drawing/2014/main" id="{3B392072-4148-40B3-87CC-1FD02A259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931" y="1019294"/>
              <a:ext cx="1667802" cy="239353"/>
            </a:xfrm>
            <a:prstGeom prst="rect">
              <a:avLst/>
            </a:prstGeom>
          </p:spPr>
        </p:pic>
        <p:pic>
          <p:nvPicPr>
            <p:cNvPr id="50" name="Picture 49">
              <a:extLst>
                <a:ext uri="{FF2B5EF4-FFF2-40B4-BE49-F238E27FC236}">
                  <a16:creationId xmlns:a16="http://schemas.microsoft.com/office/drawing/2014/main" id="{69E8DA0C-686B-4C1A-86CD-59CE991C1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138" y="1404407"/>
              <a:ext cx="1337494" cy="854971"/>
            </a:xfrm>
            <a:prstGeom prst="rect">
              <a:avLst/>
            </a:prstGeom>
          </p:spPr>
        </p:pic>
        <p:sp>
          <p:nvSpPr>
            <p:cNvPr id="51" name="TextBox 50">
              <a:extLst>
                <a:ext uri="{FF2B5EF4-FFF2-40B4-BE49-F238E27FC236}">
                  <a16:creationId xmlns:a16="http://schemas.microsoft.com/office/drawing/2014/main" id="{E3FBD3EE-5470-49A2-8703-FBD22ACB5004}"/>
                </a:ext>
              </a:extLst>
            </p:cNvPr>
            <p:cNvSpPr txBox="1"/>
            <p:nvPr/>
          </p:nvSpPr>
          <p:spPr>
            <a:xfrm rot="20729423">
              <a:off x="9693124" y="1805571"/>
              <a:ext cx="1162551" cy="215444"/>
            </a:xfrm>
            <a:prstGeom prst="rect">
              <a:avLst/>
            </a:prstGeom>
            <a:noFill/>
          </p:spPr>
          <p:txBody>
            <a:bodyPr wrap="square" rtlCol="0">
              <a:spAutoFit/>
            </a:bodyPr>
            <a:lstStyle/>
            <a:p>
              <a:pPr algn="ctr"/>
              <a:r>
                <a:rPr lang="en-US" sz="800" i="1" dirty="0">
                  <a:solidFill>
                    <a:schemeClr val="bg1"/>
                  </a:solidFill>
                </a:rPr>
                <a:t>Document Generation</a:t>
              </a:r>
            </a:p>
          </p:txBody>
        </p:sp>
        <p:sp>
          <p:nvSpPr>
            <p:cNvPr id="45" name="TextBox 44">
              <a:extLst>
                <a:ext uri="{FF2B5EF4-FFF2-40B4-BE49-F238E27FC236}">
                  <a16:creationId xmlns:a16="http://schemas.microsoft.com/office/drawing/2014/main" id="{C2FFE57C-91F3-4C7B-A7B5-4FCF850440A9}"/>
                </a:ext>
              </a:extLst>
            </p:cNvPr>
            <p:cNvSpPr txBox="1"/>
            <p:nvPr/>
          </p:nvSpPr>
          <p:spPr>
            <a:xfrm>
              <a:off x="9781320" y="1402389"/>
              <a:ext cx="850084" cy="523220"/>
            </a:xfrm>
            <a:prstGeom prst="rect">
              <a:avLst/>
            </a:prstGeom>
            <a:noFill/>
          </p:spPr>
          <p:txBody>
            <a:bodyPr wrap="square" rtlCol="0">
              <a:spAutoFit/>
            </a:bodyPr>
            <a:lstStyle/>
            <a:p>
              <a:pPr algn="ctr"/>
              <a:r>
                <a:rPr lang="en-US" b="1" dirty="0">
                  <a:solidFill>
                    <a:schemeClr val="tx2"/>
                  </a:solidFill>
                </a:rPr>
                <a:t>#</a:t>
              </a:r>
              <a:r>
                <a:rPr lang="en-US" sz="2800" b="1" dirty="0">
                  <a:solidFill>
                    <a:schemeClr val="tx2"/>
                  </a:solidFill>
                </a:rPr>
                <a:t>1</a:t>
              </a:r>
            </a:p>
          </p:txBody>
        </p:sp>
        <p:sp>
          <p:nvSpPr>
            <p:cNvPr id="52" name="TextBox 51">
              <a:extLst>
                <a:ext uri="{FF2B5EF4-FFF2-40B4-BE49-F238E27FC236}">
                  <a16:creationId xmlns:a16="http://schemas.microsoft.com/office/drawing/2014/main" id="{8755C53A-CB7D-4859-B808-6212F29734F3}"/>
                </a:ext>
              </a:extLst>
            </p:cNvPr>
            <p:cNvSpPr txBox="1"/>
            <p:nvPr/>
          </p:nvSpPr>
          <p:spPr>
            <a:xfrm rot="20687195">
              <a:off x="9846596" y="1965169"/>
              <a:ext cx="1008450" cy="215444"/>
            </a:xfrm>
            <a:prstGeom prst="rect">
              <a:avLst/>
            </a:prstGeom>
            <a:noFill/>
          </p:spPr>
          <p:txBody>
            <a:bodyPr wrap="square" rtlCol="0">
              <a:spAutoFit/>
            </a:bodyPr>
            <a:lstStyle/>
            <a:p>
              <a:pPr algn="ctr"/>
              <a:r>
                <a:rPr lang="en-US" sz="800" dirty="0">
                  <a:solidFill>
                    <a:schemeClr val="tx2"/>
                  </a:solidFill>
                </a:rPr>
                <a:t>8.8 rating</a:t>
              </a:r>
            </a:p>
          </p:txBody>
        </p:sp>
        <p:sp>
          <p:nvSpPr>
            <p:cNvPr id="56" name="TextBox 55">
              <a:extLst>
                <a:ext uri="{FF2B5EF4-FFF2-40B4-BE49-F238E27FC236}">
                  <a16:creationId xmlns:a16="http://schemas.microsoft.com/office/drawing/2014/main" id="{02AEF5A9-D07C-4CE1-91F8-20672200A8AF}"/>
                </a:ext>
              </a:extLst>
            </p:cNvPr>
            <p:cNvSpPr txBox="1"/>
            <p:nvPr/>
          </p:nvSpPr>
          <p:spPr>
            <a:xfrm rot="20729423">
              <a:off x="10724692" y="2194312"/>
              <a:ext cx="1162551" cy="230832"/>
            </a:xfrm>
            <a:prstGeom prst="rect">
              <a:avLst/>
            </a:prstGeom>
            <a:noFill/>
          </p:spPr>
          <p:txBody>
            <a:bodyPr wrap="square" rtlCol="0">
              <a:spAutoFit/>
            </a:bodyPr>
            <a:lstStyle/>
            <a:p>
              <a:pPr algn="ctr"/>
              <a:r>
                <a:rPr lang="en-US" sz="900" i="1" dirty="0">
                  <a:solidFill>
                    <a:schemeClr val="bg1"/>
                  </a:solidFill>
                </a:rPr>
                <a:t>Reporting Tools</a:t>
              </a:r>
            </a:p>
          </p:txBody>
        </p:sp>
        <p:sp>
          <p:nvSpPr>
            <p:cNvPr id="57" name="TextBox 56">
              <a:extLst>
                <a:ext uri="{FF2B5EF4-FFF2-40B4-BE49-F238E27FC236}">
                  <a16:creationId xmlns:a16="http://schemas.microsoft.com/office/drawing/2014/main" id="{D3FDEFD0-07D9-460C-9553-6BAB3C18CBE0}"/>
                </a:ext>
              </a:extLst>
            </p:cNvPr>
            <p:cNvSpPr txBox="1"/>
            <p:nvPr/>
          </p:nvSpPr>
          <p:spPr>
            <a:xfrm>
              <a:off x="10840497" y="1781454"/>
              <a:ext cx="850084" cy="523220"/>
            </a:xfrm>
            <a:prstGeom prst="rect">
              <a:avLst/>
            </a:prstGeom>
            <a:noFill/>
          </p:spPr>
          <p:txBody>
            <a:bodyPr wrap="square" rtlCol="0">
              <a:spAutoFit/>
            </a:bodyPr>
            <a:lstStyle/>
            <a:p>
              <a:pPr algn="ctr"/>
              <a:r>
                <a:rPr lang="en-US" b="1" dirty="0">
                  <a:solidFill>
                    <a:schemeClr val="tx2"/>
                  </a:solidFill>
                </a:rPr>
                <a:t>#</a:t>
              </a:r>
              <a:r>
                <a:rPr lang="en-US" sz="2800" b="1" dirty="0">
                  <a:solidFill>
                    <a:schemeClr val="tx2"/>
                  </a:solidFill>
                </a:rPr>
                <a:t>3</a:t>
              </a:r>
            </a:p>
          </p:txBody>
        </p:sp>
        <p:sp>
          <p:nvSpPr>
            <p:cNvPr id="58" name="TextBox 57">
              <a:extLst>
                <a:ext uri="{FF2B5EF4-FFF2-40B4-BE49-F238E27FC236}">
                  <a16:creationId xmlns:a16="http://schemas.microsoft.com/office/drawing/2014/main" id="{93A4C3DB-205F-4884-8BC5-90CFF8308B94}"/>
                </a:ext>
              </a:extLst>
            </p:cNvPr>
            <p:cNvSpPr txBox="1"/>
            <p:nvPr/>
          </p:nvSpPr>
          <p:spPr>
            <a:xfrm rot="20687195">
              <a:off x="10877606" y="2351785"/>
              <a:ext cx="1008450" cy="215444"/>
            </a:xfrm>
            <a:prstGeom prst="rect">
              <a:avLst/>
            </a:prstGeom>
            <a:noFill/>
          </p:spPr>
          <p:txBody>
            <a:bodyPr wrap="square" rtlCol="0">
              <a:spAutoFit/>
            </a:bodyPr>
            <a:lstStyle/>
            <a:p>
              <a:pPr algn="ctr"/>
              <a:r>
                <a:rPr lang="en-US" sz="800" dirty="0">
                  <a:solidFill>
                    <a:schemeClr val="tx2"/>
                  </a:solidFill>
                </a:rPr>
                <a:t>8.8 rating</a:t>
              </a:r>
            </a:p>
          </p:txBody>
        </p:sp>
      </p:grpSp>
      <p:grpSp>
        <p:nvGrpSpPr>
          <p:cNvPr id="141" name="Group 140">
            <a:extLst>
              <a:ext uri="{FF2B5EF4-FFF2-40B4-BE49-F238E27FC236}">
                <a16:creationId xmlns:a16="http://schemas.microsoft.com/office/drawing/2014/main" id="{8E6E8678-2EF5-4A7A-A8E0-122FCE242AAC}"/>
              </a:ext>
            </a:extLst>
          </p:cNvPr>
          <p:cNvGrpSpPr/>
          <p:nvPr/>
        </p:nvGrpSpPr>
        <p:grpSpPr>
          <a:xfrm>
            <a:off x="276516" y="4393191"/>
            <a:ext cx="2544200" cy="1387913"/>
            <a:chOff x="8309195" y="4102256"/>
            <a:chExt cx="3864930" cy="2108400"/>
          </a:xfrm>
        </p:grpSpPr>
        <p:pic>
          <p:nvPicPr>
            <p:cNvPr id="35" name="Picture 34">
              <a:extLst>
                <a:ext uri="{FF2B5EF4-FFF2-40B4-BE49-F238E27FC236}">
                  <a16:creationId xmlns:a16="http://schemas.microsoft.com/office/drawing/2014/main" id="{91E2FD44-925B-4E4B-BD88-0D4C439D0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113" y="4102256"/>
              <a:ext cx="2983905" cy="683140"/>
            </a:xfrm>
            <a:prstGeom prst="rect">
              <a:avLst/>
            </a:prstGeom>
            <a:ln>
              <a:noFill/>
            </a:ln>
          </p:spPr>
        </p:pic>
        <p:grpSp>
          <p:nvGrpSpPr>
            <p:cNvPr id="86" name="Group 85">
              <a:extLst>
                <a:ext uri="{FF2B5EF4-FFF2-40B4-BE49-F238E27FC236}">
                  <a16:creationId xmlns:a16="http://schemas.microsoft.com/office/drawing/2014/main" id="{06D57739-391A-4991-B992-B57879117D5E}"/>
                </a:ext>
              </a:extLst>
            </p:cNvPr>
            <p:cNvGrpSpPr/>
            <p:nvPr/>
          </p:nvGrpSpPr>
          <p:grpSpPr>
            <a:xfrm>
              <a:off x="8309195" y="4854414"/>
              <a:ext cx="3864930" cy="1356242"/>
              <a:chOff x="8126348" y="4886093"/>
              <a:chExt cx="3864930" cy="1356242"/>
            </a:xfrm>
          </p:grpSpPr>
          <p:grpSp>
            <p:nvGrpSpPr>
              <p:cNvPr id="85" name="Group 84">
                <a:extLst>
                  <a:ext uri="{FF2B5EF4-FFF2-40B4-BE49-F238E27FC236}">
                    <a16:creationId xmlns:a16="http://schemas.microsoft.com/office/drawing/2014/main" id="{03E0FFDA-F1B5-4398-9B16-B345C67C1020}"/>
                  </a:ext>
                </a:extLst>
              </p:cNvPr>
              <p:cNvGrpSpPr/>
              <p:nvPr/>
            </p:nvGrpSpPr>
            <p:grpSpPr>
              <a:xfrm>
                <a:off x="8126348" y="4892028"/>
                <a:ext cx="1424144" cy="1350307"/>
                <a:chOff x="8126348" y="4892028"/>
                <a:chExt cx="1424144" cy="1350307"/>
              </a:xfrm>
            </p:grpSpPr>
            <p:sp>
              <p:nvSpPr>
                <p:cNvPr id="66" name="Star: 10 Points 65">
                  <a:extLst>
                    <a:ext uri="{FF2B5EF4-FFF2-40B4-BE49-F238E27FC236}">
                      <a16:creationId xmlns:a16="http://schemas.microsoft.com/office/drawing/2014/main" id="{DDD2D0C1-A794-4369-927D-7E3357C92294}"/>
                    </a:ext>
                  </a:extLst>
                </p:cNvPr>
                <p:cNvSpPr/>
                <p:nvPr/>
              </p:nvSpPr>
              <p:spPr>
                <a:xfrm>
                  <a:off x="8126348" y="4892028"/>
                  <a:ext cx="1051701" cy="1051701"/>
                </a:xfrm>
                <a:prstGeom prst="star1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75C2FAA-CD66-44D2-BE01-B74E94779D83}"/>
                    </a:ext>
                  </a:extLst>
                </p:cNvPr>
                <p:cNvSpPr txBox="1"/>
                <p:nvPr/>
              </p:nvSpPr>
              <p:spPr>
                <a:xfrm>
                  <a:off x="8224612" y="5073465"/>
                  <a:ext cx="1325880" cy="1168870"/>
                </a:xfrm>
                <a:prstGeom prst="rect">
                  <a:avLst/>
                </a:prstGeom>
                <a:noFill/>
                <a:ln>
                  <a:noFill/>
                </a:ln>
              </p:spPr>
              <p:txBody>
                <a:bodyPr wrap="square" rtlCol="0">
                  <a:spAutoFit/>
                </a:bodyPr>
                <a:lstStyle/>
                <a:p>
                  <a:pPr algn="ctr"/>
                  <a:r>
                    <a:rPr lang="en-US" sz="3200" b="1" dirty="0">
                      <a:solidFill>
                        <a:schemeClr val="tx2"/>
                      </a:solidFill>
                    </a:rPr>
                    <a:t>#</a:t>
                  </a:r>
                  <a:r>
                    <a:rPr lang="en-US" sz="4400" b="1" dirty="0">
                      <a:solidFill>
                        <a:schemeClr val="tx2"/>
                      </a:solidFill>
                    </a:rPr>
                    <a:t>1</a:t>
                  </a:r>
                </a:p>
              </p:txBody>
            </p:sp>
          </p:grpSp>
          <p:sp>
            <p:nvSpPr>
              <p:cNvPr id="75" name="Subtitle 2">
                <a:extLst>
                  <a:ext uri="{FF2B5EF4-FFF2-40B4-BE49-F238E27FC236}">
                    <a16:creationId xmlns:a16="http://schemas.microsoft.com/office/drawing/2014/main" id="{D55D4CAE-ACA2-4721-8D79-C444A8DD04B3}"/>
                  </a:ext>
                </a:extLst>
              </p:cNvPr>
              <p:cNvSpPr txBox="1">
                <a:spLocks/>
              </p:cNvSpPr>
              <p:nvPr/>
            </p:nvSpPr>
            <p:spPr>
              <a:xfrm>
                <a:off x="8771828" y="4886093"/>
                <a:ext cx="3219450" cy="79482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chemeClr val="tx2"/>
                    </a:solidFill>
                  </a:rPr>
                  <a:t>Document Generation</a:t>
                </a:r>
              </a:p>
              <a:p>
                <a:pPr>
                  <a:lnSpc>
                    <a:spcPct val="20000"/>
                  </a:lnSpc>
                </a:pPr>
                <a:r>
                  <a:rPr lang="en-US" sz="1000" i="1" dirty="0">
                    <a:solidFill>
                      <a:schemeClr val="tx2"/>
                    </a:solidFill>
                  </a:rPr>
                  <a:t>4.5 stars</a:t>
                </a:r>
              </a:p>
            </p:txBody>
          </p:sp>
          <p:grpSp>
            <p:nvGrpSpPr>
              <p:cNvPr id="81" name="Group 80">
                <a:extLst>
                  <a:ext uri="{FF2B5EF4-FFF2-40B4-BE49-F238E27FC236}">
                    <a16:creationId xmlns:a16="http://schemas.microsoft.com/office/drawing/2014/main" id="{AD4D121B-A391-48A9-A998-73D8043E03C6}"/>
                  </a:ext>
                </a:extLst>
              </p:cNvPr>
              <p:cNvGrpSpPr/>
              <p:nvPr/>
            </p:nvGrpSpPr>
            <p:grpSpPr>
              <a:xfrm>
                <a:off x="9267128" y="5181074"/>
                <a:ext cx="2545039" cy="820567"/>
                <a:chOff x="4857750" y="5463309"/>
                <a:chExt cx="2545039" cy="820567"/>
              </a:xfrm>
            </p:grpSpPr>
            <p:sp>
              <p:nvSpPr>
                <p:cNvPr id="68" name="Star: 5 Points 67">
                  <a:extLst>
                    <a:ext uri="{FF2B5EF4-FFF2-40B4-BE49-F238E27FC236}">
                      <a16:creationId xmlns:a16="http://schemas.microsoft.com/office/drawing/2014/main" id="{44330D10-2916-4A22-9508-C81E420BFF5A}"/>
                    </a:ext>
                  </a:extLst>
                </p:cNvPr>
                <p:cNvSpPr/>
                <p:nvPr/>
              </p:nvSpPr>
              <p:spPr>
                <a:xfrm>
                  <a:off x="4857750" y="5720338"/>
                  <a:ext cx="495299" cy="49530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tar: 5 Points 68">
                  <a:extLst>
                    <a:ext uri="{FF2B5EF4-FFF2-40B4-BE49-F238E27FC236}">
                      <a16:creationId xmlns:a16="http://schemas.microsoft.com/office/drawing/2014/main" id="{C5F2FBA9-01F0-4E0B-B942-CEDDE664A9D5}"/>
                    </a:ext>
                  </a:extLst>
                </p:cNvPr>
                <p:cNvSpPr/>
                <p:nvPr/>
              </p:nvSpPr>
              <p:spPr>
                <a:xfrm>
                  <a:off x="5353049" y="5720338"/>
                  <a:ext cx="495299" cy="49530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tar: 5 Points 69">
                  <a:extLst>
                    <a:ext uri="{FF2B5EF4-FFF2-40B4-BE49-F238E27FC236}">
                      <a16:creationId xmlns:a16="http://schemas.microsoft.com/office/drawing/2014/main" id="{DA26F3A3-B69E-46A8-9E76-DC14F5C96BC1}"/>
                    </a:ext>
                  </a:extLst>
                </p:cNvPr>
                <p:cNvSpPr/>
                <p:nvPr/>
              </p:nvSpPr>
              <p:spPr>
                <a:xfrm>
                  <a:off x="5848350" y="5720338"/>
                  <a:ext cx="495299" cy="49530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tar: 5 Points 70">
                  <a:extLst>
                    <a:ext uri="{FF2B5EF4-FFF2-40B4-BE49-F238E27FC236}">
                      <a16:creationId xmlns:a16="http://schemas.microsoft.com/office/drawing/2014/main" id="{5340492E-FFE3-4D23-B166-B1719655E90A}"/>
                    </a:ext>
                  </a:extLst>
                </p:cNvPr>
                <p:cNvSpPr/>
                <p:nvPr/>
              </p:nvSpPr>
              <p:spPr>
                <a:xfrm>
                  <a:off x="6343649" y="5720338"/>
                  <a:ext cx="495299" cy="49530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tar: 5 Points 72">
                  <a:extLst>
                    <a:ext uri="{FF2B5EF4-FFF2-40B4-BE49-F238E27FC236}">
                      <a16:creationId xmlns:a16="http://schemas.microsoft.com/office/drawing/2014/main" id="{D18D3CCC-5401-4D98-91B8-982F63A47BC7}"/>
                    </a:ext>
                  </a:extLst>
                </p:cNvPr>
                <p:cNvSpPr/>
                <p:nvPr/>
              </p:nvSpPr>
              <p:spPr>
                <a:xfrm>
                  <a:off x="6838950" y="5720338"/>
                  <a:ext cx="495299" cy="49530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E9D1ECBD-22C2-403E-8461-500238927C4A}"/>
                    </a:ext>
                  </a:extLst>
                </p:cNvPr>
                <p:cNvSpPr/>
                <p:nvPr/>
              </p:nvSpPr>
              <p:spPr>
                <a:xfrm>
                  <a:off x="7097391" y="5463309"/>
                  <a:ext cx="305398" cy="820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27" name="Group 126">
            <a:extLst>
              <a:ext uri="{FF2B5EF4-FFF2-40B4-BE49-F238E27FC236}">
                <a16:creationId xmlns:a16="http://schemas.microsoft.com/office/drawing/2014/main" id="{E1136879-75A2-4FBB-9761-1C5F8436E096}"/>
              </a:ext>
            </a:extLst>
          </p:cNvPr>
          <p:cNvGrpSpPr/>
          <p:nvPr/>
        </p:nvGrpSpPr>
        <p:grpSpPr>
          <a:xfrm>
            <a:off x="3350268" y="991621"/>
            <a:ext cx="2595947" cy="1457115"/>
            <a:chOff x="60111" y="4669818"/>
            <a:chExt cx="3685058" cy="2068436"/>
          </a:xfrm>
        </p:grpSpPr>
        <p:pic>
          <p:nvPicPr>
            <p:cNvPr id="17" name="Picture 16">
              <a:extLst>
                <a:ext uri="{FF2B5EF4-FFF2-40B4-BE49-F238E27FC236}">
                  <a16:creationId xmlns:a16="http://schemas.microsoft.com/office/drawing/2014/main" id="{6B0B5BD6-8CBD-469E-A620-862AEC1B3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140" y="4669818"/>
              <a:ext cx="2618382" cy="767753"/>
            </a:xfrm>
            <a:prstGeom prst="rect">
              <a:avLst/>
            </a:prstGeom>
          </p:spPr>
        </p:pic>
        <p:grpSp>
          <p:nvGrpSpPr>
            <p:cNvPr id="84" name="Group 83">
              <a:extLst>
                <a:ext uri="{FF2B5EF4-FFF2-40B4-BE49-F238E27FC236}">
                  <a16:creationId xmlns:a16="http://schemas.microsoft.com/office/drawing/2014/main" id="{E2D01D3E-6568-4246-94A2-C097F1565B90}"/>
                </a:ext>
              </a:extLst>
            </p:cNvPr>
            <p:cNvGrpSpPr/>
            <p:nvPr/>
          </p:nvGrpSpPr>
          <p:grpSpPr>
            <a:xfrm>
              <a:off x="60111" y="5443432"/>
              <a:ext cx="3685058" cy="1294822"/>
              <a:chOff x="60111" y="5443432"/>
              <a:chExt cx="3685058" cy="1294822"/>
            </a:xfrm>
          </p:grpSpPr>
          <p:sp>
            <p:nvSpPr>
              <p:cNvPr id="28" name="Subtitle 2">
                <a:extLst>
                  <a:ext uri="{FF2B5EF4-FFF2-40B4-BE49-F238E27FC236}">
                    <a16:creationId xmlns:a16="http://schemas.microsoft.com/office/drawing/2014/main" id="{FF6ACFCD-CF00-4B24-9262-11AD8514B897}"/>
                  </a:ext>
                </a:extLst>
              </p:cNvPr>
              <p:cNvSpPr txBox="1">
                <a:spLocks/>
              </p:cNvSpPr>
              <p:nvPr/>
            </p:nvSpPr>
            <p:spPr>
              <a:xfrm>
                <a:off x="60111" y="5443432"/>
                <a:ext cx="3685058" cy="6479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chemeClr val="tx2"/>
                    </a:solidFill>
                  </a:rPr>
                  <a:t>Document Generation</a:t>
                </a:r>
              </a:p>
              <a:p>
                <a:pPr>
                  <a:lnSpc>
                    <a:spcPct val="20000"/>
                  </a:lnSpc>
                </a:pPr>
                <a:r>
                  <a:rPr lang="en-US" sz="1000" i="1" dirty="0">
                    <a:solidFill>
                      <a:schemeClr val="tx2"/>
                    </a:solidFill>
                  </a:rPr>
                  <a:t>4.75 stars</a:t>
                </a:r>
              </a:p>
            </p:txBody>
          </p:sp>
          <p:sp>
            <p:nvSpPr>
              <p:cNvPr id="30" name="Subtitle 2">
                <a:extLst>
                  <a:ext uri="{FF2B5EF4-FFF2-40B4-BE49-F238E27FC236}">
                    <a16:creationId xmlns:a16="http://schemas.microsoft.com/office/drawing/2014/main" id="{405D9C1C-6955-498F-9DC7-27BFDA034FAB}"/>
                  </a:ext>
                </a:extLst>
              </p:cNvPr>
              <p:cNvSpPr txBox="1">
                <a:spLocks/>
              </p:cNvSpPr>
              <p:nvPr/>
            </p:nvSpPr>
            <p:spPr>
              <a:xfrm>
                <a:off x="364778" y="6497663"/>
                <a:ext cx="3219449" cy="24059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dirty="0">
                    <a:solidFill>
                      <a:schemeClr val="tx2"/>
                    </a:solidFill>
                  </a:rPr>
                  <a:t>+Top Alternative to Competitors</a:t>
                </a:r>
              </a:p>
            </p:txBody>
          </p:sp>
          <p:grpSp>
            <p:nvGrpSpPr>
              <p:cNvPr id="83" name="Group 82">
                <a:extLst>
                  <a:ext uri="{FF2B5EF4-FFF2-40B4-BE49-F238E27FC236}">
                    <a16:creationId xmlns:a16="http://schemas.microsoft.com/office/drawing/2014/main" id="{759C000B-389F-4F69-A75D-60E455744F72}"/>
                  </a:ext>
                </a:extLst>
              </p:cNvPr>
              <p:cNvGrpSpPr/>
              <p:nvPr/>
            </p:nvGrpSpPr>
            <p:grpSpPr>
              <a:xfrm>
                <a:off x="625081" y="5953254"/>
                <a:ext cx="2574541" cy="495300"/>
                <a:chOff x="625081" y="5953254"/>
                <a:chExt cx="2574541" cy="495300"/>
              </a:xfrm>
            </p:grpSpPr>
            <p:sp>
              <p:nvSpPr>
                <p:cNvPr id="20" name="Star: 5 Points 19">
                  <a:extLst>
                    <a:ext uri="{FF2B5EF4-FFF2-40B4-BE49-F238E27FC236}">
                      <a16:creationId xmlns:a16="http://schemas.microsoft.com/office/drawing/2014/main" id="{6C89B7B0-AABA-45F1-B487-04870EC544F1}"/>
                    </a:ext>
                  </a:extLst>
                </p:cNvPr>
                <p:cNvSpPr/>
                <p:nvPr/>
              </p:nvSpPr>
              <p:spPr>
                <a:xfrm>
                  <a:off x="625081" y="5953254"/>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2CF0F17D-A17E-4142-B2EE-2D05B0734E83}"/>
                    </a:ext>
                  </a:extLst>
                </p:cNvPr>
                <p:cNvSpPr/>
                <p:nvPr/>
              </p:nvSpPr>
              <p:spPr>
                <a:xfrm>
                  <a:off x="1120381" y="5953254"/>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8FFB358B-B7AB-4957-A88A-A423A150C7EC}"/>
                    </a:ext>
                  </a:extLst>
                </p:cNvPr>
                <p:cNvSpPr/>
                <p:nvPr/>
              </p:nvSpPr>
              <p:spPr>
                <a:xfrm>
                  <a:off x="1615681" y="5953254"/>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tar: 5 Points 22">
                  <a:extLst>
                    <a:ext uri="{FF2B5EF4-FFF2-40B4-BE49-F238E27FC236}">
                      <a16:creationId xmlns:a16="http://schemas.microsoft.com/office/drawing/2014/main" id="{B7C0A03E-9AB6-43EF-894B-5D029C4C13C9}"/>
                    </a:ext>
                  </a:extLst>
                </p:cNvPr>
                <p:cNvSpPr/>
                <p:nvPr/>
              </p:nvSpPr>
              <p:spPr>
                <a:xfrm>
                  <a:off x="2110980" y="5953254"/>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C0265ED0-283C-4175-9B2A-1C5F44610D99}"/>
                    </a:ext>
                  </a:extLst>
                </p:cNvPr>
                <p:cNvSpPr/>
                <p:nvPr/>
              </p:nvSpPr>
              <p:spPr>
                <a:xfrm>
                  <a:off x="2606282" y="5953254"/>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84C8507-0FAA-4374-8875-125FF55241E2}"/>
                    </a:ext>
                  </a:extLst>
                </p:cNvPr>
                <p:cNvSpPr/>
                <p:nvPr/>
              </p:nvSpPr>
              <p:spPr>
                <a:xfrm rot="20543743">
                  <a:off x="2928133" y="5984850"/>
                  <a:ext cx="271489" cy="308986"/>
                </a:xfrm>
                <a:prstGeom prst="rect">
                  <a:avLst/>
                </a:prstGeom>
                <a:solidFill>
                  <a:srgbClr val="F5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89" name="Picture 88">
            <a:extLst>
              <a:ext uri="{FF2B5EF4-FFF2-40B4-BE49-F238E27FC236}">
                <a16:creationId xmlns:a16="http://schemas.microsoft.com/office/drawing/2014/main" id="{E859E03D-B1F6-45D8-B7C5-7302D7596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299" y="712367"/>
            <a:ext cx="1412590" cy="460081"/>
          </a:xfrm>
          <a:prstGeom prst="rect">
            <a:avLst/>
          </a:prstGeom>
        </p:spPr>
      </p:pic>
      <p:sp>
        <p:nvSpPr>
          <p:cNvPr id="43" name="Oval 42">
            <a:extLst>
              <a:ext uri="{FF2B5EF4-FFF2-40B4-BE49-F238E27FC236}">
                <a16:creationId xmlns:a16="http://schemas.microsoft.com/office/drawing/2014/main" id="{F415A413-449B-45E4-8EC1-4DEACC53DD8F}"/>
              </a:ext>
            </a:extLst>
          </p:cNvPr>
          <p:cNvSpPr/>
          <p:nvPr/>
        </p:nvSpPr>
        <p:spPr>
          <a:xfrm>
            <a:off x="6983634" y="3705890"/>
            <a:ext cx="1222871" cy="12228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9266F85F-0509-426F-94D2-7B3546762E67}"/>
              </a:ext>
            </a:extLst>
          </p:cNvPr>
          <p:cNvGrpSpPr/>
          <p:nvPr/>
        </p:nvGrpSpPr>
        <p:grpSpPr>
          <a:xfrm>
            <a:off x="6373226" y="3942627"/>
            <a:ext cx="2434516" cy="1779583"/>
            <a:chOff x="8446015" y="3055172"/>
            <a:chExt cx="3765632" cy="2752599"/>
          </a:xfrm>
        </p:grpSpPr>
        <p:grpSp>
          <p:nvGrpSpPr>
            <p:cNvPr id="98" name="Group 97">
              <a:extLst>
                <a:ext uri="{FF2B5EF4-FFF2-40B4-BE49-F238E27FC236}">
                  <a16:creationId xmlns:a16="http://schemas.microsoft.com/office/drawing/2014/main" id="{687674A4-49F0-48C8-91B9-E959AEB69D66}"/>
                </a:ext>
              </a:extLst>
            </p:cNvPr>
            <p:cNvGrpSpPr/>
            <p:nvPr/>
          </p:nvGrpSpPr>
          <p:grpSpPr>
            <a:xfrm>
              <a:off x="9741922" y="3055172"/>
              <a:ext cx="1173817" cy="1305599"/>
              <a:chOff x="9132051" y="-636145"/>
              <a:chExt cx="2996844" cy="3333291"/>
            </a:xfrm>
          </p:grpSpPr>
          <p:sp>
            <p:nvSpPr>
              <p:cNvPr id="97" name="Rectangle: Rounded Corners 96">
                <a:extLst>
                  <a:ext uri="{FF2B5EF4-FFF2-40B4-BE49-F238E27FC236}">
                    <a16:creationId xmlns:a16="http://schemas.microsoft.com/office/drawing/2014/main" id="{B79FE7F2-E61F-4A82-B529-24BEB8C8CDDC}"/>
                  </a:ext>
                </a:extLst>
              </p:cNvPr>
              <p:cNvSpPr/>
              <p:nvPr/>
            </p:nvSpPr>
            <p:spPr>
              <a:xfrm>
                <a:off x="9211343" y="139847"/>
                <a:ext cx="2685073" cy="25572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95">
                <a:extLst>
                  <a:ext uri="{FF2B5EF4-FFF2-40B4-BE49-F238E27FC236}">
                    <a16:creationId xmlns:a16="http://schemas.microsoft.com/office/drawing/2014/main" id="{F7F82A05-DEDA-47E3-8E4A-FAB3C536EA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2051" y="-636145"/>
                <a:ext cx="2996844" cy="2996847"/>
              </a:xfrm>
              <a:prstGeom prst="rect">
                <a:avLst/>
              </a:prstGeom>
            </p:spPr>
          </p:pic>
        </p:grpSp>
        <p:grpSp>
          <p:nvGrpSpPr>
            <p:cNvPr id="128" name="Group 127">
              <a:extLst>
                <a:ext uri="{FF2B5EF4-FFF2-40B4-BE49-F238E27FC236}">
                  <a16:creationId xmlns:a16="http://schemas.microsoft.com/office/drawing/2014/main" id="{1EDEDD47-141F-43ED-BEE3-B763D6897CD9}"/>
                </a:ext>
              </a:extLst>
            </p:cNvPr>
            <p:cNvGrpSpPr/>
            <p:nvPr/>
          </p:nvGrpSpPr>
          <p:grpSpPr>
            <a:xfrm>
              <a:off x="8446015" y="4482839"/>
              <a:ext cx="3765632" cy="1324932"/>
              <a:chOff x="8225646" y="4798611"/>
              <a:chExt cx="3765632" cy="1324932"/>
            </a:xfrm>
          </p:grpSpPr>
          <p:sp>
            <p:nvSpPr>
              <p:cNvPr id="140" name="TextBox 139">
                <a:extLst>
                  <a:ext uri="{FF2B5EF4-FFF2-40B4-BE49-F238E27FC236}">
                    <a16:creationId xmlns:a16="http://schemas.microsoft.com/office/drawing/2014/main" id="{D92D90C3-4FF4-4ECF-8715-29753D8AE8BF}"/>
                  </a:ext>
                </a:extLst>
              </p:cNvPr>
              <p:cNvSpPr txBox="1"/>
              <p:nvPr/>
            </p:nvSpPr>
            <p:spPr>
              <a:xfrm>
                <a:off x="8228080" y="4933397"/>
                <a:ext cx="1325881" cy="1190146"/>
              </a:xfrm>
              <a:prstGeom prst="rect">
                <a:avLst/>
              </a:prstGeom>
              <a:noFill/>
            </p:spPr>
            <p:txBody>
              <a:bodyPr wrap="square" rtlCol="0">
                <a:spAutoFit/>
              </a:bodyPr>
              <a:lstStyle/>
              <a:p>
                <a:pPr algn="ctr"/>
                <a:r>
                  <a:rPr lang="en-US" sz="3200" b="1" dirty="0">
                    <a:solidFill>
                      <a:schemeClr val="tx2"/>
                    </a:solidFill>
                  </a:rPr>
                  <a:t>#</a:t>
                </a:r>
                <a:r>
                  <a:rPr lang="en-US" sz="4400" b="1" dirty="0">
                    <a:solidFill>
                      <a:schemeClr val="tx2"/>
                    </a:solidFill>
                  </a:rPr>
                  <a:t>4</a:t>
                </a:r>
              </a:p>
            </p:txBody>
          </p:sp>
          <p:sp>
            <p:nvSpPr>
              <p:cNvPr id="130" name="Subtitle 2">
                <a:extLst>
                  <a:ext uri="{FF2B5EF4-FFF2-40B4-BE49-F238E27FC236}">
                    <a16:creationId xmlns:a16="http://schemas.microsoft.com/office/drawing/2014/main" id="{12AA5D86-6B6F-41C3-9A3D-F6C63EE6626B}"/>
                  </a:ext>
                </a:extLst>
              </p:cNvPr>
              <p:cNvSpPr txBox="1">
                <a:spLocks/>
              </p:cNvSpPr>
              <p:nvPr/>
            </p:nvSpPr>
            <p:spPr>
              <a:xfrm>
                <a:off x="8225646" y="4798611"/>
                <a:ext cx="3765632" cy="61821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chemeClr val="tx2"/>
                    </a:solidFill>
                  </a:rPr>
                  <a:t>Document Generation</a:t>
                </a:r>
              </a:p>
              <a:p>
                <a:pPr>
                  <a:lnSpc>
                    <a:spcPct val="20000"/>
                  </a:lnSpc>
                </a:pPr>
                <a:r>
                  <a:rPr lang="en-US" sz="900" i="1" dirty="0">
                    <a:solidFill>
                      <a:schemeClr val="tx2"/>
                    </a:solidFill>
                  </a:rPr>
                  <a:t>4.5 stars</a:t>
                </a:r>
              </a:p>
            </p:txBody>
          </p:sp>
          <p:grpSp>
            <p:nvGrpSpPr>
              <p:cNvPr id="131" name="Group 130">
                <a:extLst>
                  <a:ext uri="{FF2B5EF4-FFF2-40B4-BE49-F238E27FC236}">
                    <a16:creationId xmlns:a16="http://schemas.microsoft.com/office/drawing/2014/main" id="{9A6EF5D8-9D1B-4662-AAF3-1A4FAA8EB83E}"/>
                  </a:ext>
                </a:extLst>
              </p:cNvPr>
              <p:cNvGrpSpPr/>
              <p:nvPr/>
            </p:nvGrpSpPr>
            <p:grpSpPr>
              <a:xfrm>
                <a:off x="9341492" y="5068258"/>
                <a:ext cx="2610624" cy="944889"/>
                <a:chOff x="4932114" y="5350493"/>
                <a:chExt cx="2610624" cy="944889"/>
              </a:xfrm>
            </p:grpSpPr>
            <p:sp>
              <p:nvSpPr>
                <p:cNvPr id="132" name="Star: 5 Points 131">
                  <a:extLst>
                    <a:ext uri="{FF2B5EF4-FFF2-40B4-BE49-F238E27FC236}">
                      <a16:creationId xmlns:a16="http://schemas.microsoft.com/office/drawing/2014/main" id="{EA3744AA-D20C-4EAB-9256-91E9DE4A9C4A}"/>
                    </a:ext>
                  </a:extLst>
                </p:cNvPr>
                <p:cNvSpPr/>
                <p:nvPr/>
              </p:nvSpPr>
              <p:spPr>
                <a:xfrm>
                  <a:off x="4932114" y="5619050"/>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Star: 5 Points 132">
                  <a:extLst>
                    <a:ext uri="{FF2B5EF4-FFF2-40B4-BE49-F238E27FC236}">
                      <a16:creationId xmlns:a16="http://schemas.microsoft.com/office/drawing/2014/main" id="{38AB095C-08B9-4B99-93D9-019D1F6AA1E1}"/>
                    </a:ext>
                  </a:extLst>
                </p:cNvPr>
                <p:cNvSpPr/>
                <p:nvPr/>
              </p:nvSpPr>
              <p:spPr>
                <a:xfrm>
                  <a:off x="5427414" y="5619050"/>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Star: 5 Points 133">
                  <a:extLst>
                    <a:ext uri="{FF2B5EF4-FFF2-40B4-BE49-F238E27FC236}">
                      <a16:creationId xmlns:a16="http://schemas.microsoft.com/office/drawing/2014/main" id="{3D13293D-4C11-42A0-B863-C9F55BACEC16}"/>
                    </a:ext>
                  </a:extLst>
                </p:cNvPr>
                <p:cNvSpPr/>
                <p:nvPr/>
              </p:nvSpPr>
              <p:spPr>
                <a:xfrm>
                  <a:off x="5922714" y="5619050"/>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Star: 5 Points 134">
                  <a:extLst>
                    <a:ext uri="{FF2B5EF4-FFF2-40B4-BE49-F238E27FC236}">
                      <a16:creationId xmlns:a16="http://schemas.microsoft.com/office/drawing/2014/main" id="{5EC24B7E-F996-42B5-951C-AE5126101A9A}"/>
                    </a:ext>
                  </a:extLst>
                </p:cNvPr>
                <p:cNvSpPr/>
                <p:nvPr/>
              </p:nvSpPr>
              <p:spPr>
                <a:xfrm>
                  <a:off x="6343650" y="5619051"/>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Star: 5 Points 135">
                  <a:extLst>
                    <a:ext uri="{FF2B5EF4-FFF2-40B4-BE49-F238E27FC236}">
                      <a16:creationId xmlns:a16="http://schemas.microsoft.com/office/drawing/2014/main" id="{BA4891A4-BFE3-4130-98D8-C9F5CA4B83A9}"/>
                    </a:ext>
                  </a:extLst>
                </p:cNvPr>
                <p:cNvSpPr/>
                <p:nvPr/>
              </p:nvSpPr>
              <p:spPr>
                <a:xfrm>
                  <a:off x="6838950" y="5619051"/>
                  <a:ext cx="495300" cy="495300"/>
                </a:xfrm>
                <a:prstGeom prst="star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Star: 5 Points 136">
                  <a:extLst>
                    <a:ext uri="{FF2B5EF4-FFF2-40B4-BE49-F238E27FC236}">
                      <a16:creationId xmlns:a16="http://schemas.microsoft.com/office/drawing/2014/main" id="{9D0BD5CA-9B83-40E5-BB44-4CF18BF810FA}"/>
                    </a:ext>
                  </a:extLst>
                </p:cNvPr>
                <p:cNvSpPr/>
                <p:nvPr/>
              </p:nvSpPr>
              <p:spPr>
                <a:xfrm>
                  <a:off x="6838950" y="5619051"/>
                  <a:ext cx="495300" cy="495300"/>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529FB8A-36BF-40C4-9322-2C2A3F341884}"/>
                    </a:ext>
                  </a:extLst>
                </p:cNvPr>
                <p:cNvSpPr/>
                <p:nvPr/>
              </p:nvSpPr>
              <p:spPr>
                <a:xfrm>
                  <a:off x="7086600" y="5350493"/>
                  <a:ext cx="456138" cy="944889"/>
                </a:xfrm>
                <a:prstGeom prst="rect">
                  <a:avLst/>
                </a:prstGeom>
                <a:solidFill>
                  <a:srgbClr val="F5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7" name="Oval 26">
            <a:extLst>
              <a:ext uri="{FF2B5EF4-FFF2-40B4-BE49-F238E27FC236}">
                <a16:creationId xmlns:a16="http://schemas.microsoft.com/office/drawing/2014/main" id="{F465F90D-36B7-4DEB-A77F-D27D7CF2E7EB}"/>
              </a:ext>
            </a:extLst>
          </p:cNvPr>
          <p:cNvSpPr/>
          <p:nvPr/>
        </p:nvSpPr>
        <p:spPr>
          <a:xfrm>
            <a:off x="3813266" y="3815748"/>
            <a:ext cx="1272971" cy="1272971"/>
          </a:xfrm>
          <a:prstGeom prst="ellipse">
            <a:avLst/>
          </a:prstGeom>
          <a:solidFill>
            <a:srgbClr val="005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899ED247-36F5-4920-96A2-0A3C826FF5C3}"/>
              </a:ext>
            </a:extLst>
          </p:cNvPr>
          <p:cNvGrpSpPr/>
          <p:nvPr/>
        </p:nvGrpSpPr>
        <p:grpSpPr>
          <a:xfrm>
            <a:off x="4003165" y="4866653"/>
            <a:ext cx="1324321" cy="846550"/>
            <a:chOff x="4003165" y="4866653"/>
            <a:chExt cx="1324321" cy="846550"/>
          </a:xfrm>
        </p:grpSpPr>
        <p:pic>
          <p:nvPicPr>
            <p:cNvPr id="113" name="Picture 112">
              <a:extLst>
                <a:ext uri="{FF2B5EF4-FFF2-40B4-BE49-F238E27FC236}">
                  <a16:creationId xmlns:a16="http://schemas.microsoft.com/office/drawing/2014/main" id="{BE2565C1-525D-47C3-9814-89E0CE782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165" y="4866653"/>
              <a:ext cx="1324321" cy="846550"/>
            </a:xfrm>
            <a:prstGeom prst="rect">
              <a:avLst/>
            </a:prstGeom>
          </p:spPr>
        </p:pic>
        <p:sp>
          <p:nvSpPr>
            <p:cNvPr id="114" name="TextBox 113">
              <a:extLst>
                <a:ext uri="{FF2B5EF4-FFF2-40B4-BE49-F238E27FC236}">
                  <a16:creationId xmlns:a16="http://schemas.microsoft.com/office/drawing/2014/main" id="{291EA93D-7A8E-438C-A03E-52AD9BDD99A1}"/>
                </a:ext>
              </a:extLst>
            </p:cNvPr>
            <p:cNvSpPr txBox="1"/>
            <p:nvPr/>
          </p:nvSpPr>
          <p:spPr>
            <a:xfrm rot="20729423">
              <a:off x="4048321" y="5264927"/>
              <a:ext cx="1151101" cy="230832"/>
            </a:xfrm>
            <a:prstGeom prst="rect">
              <a:avLst/>
            </a:prstGeom>
            <a:noFill/>
          </p:spPr>
          <p:txBody>
            <a:bodyPr wrap="square" rtlCol="0">
              <a:spAutoFit/>
            </a:bodyPr>
            <a:lstStyle/>
            <a:p>
              <a:pPr algn="ctr"/>
              <a:r>
                <a:rPr lang="en-US" sz="900" i="1" dirty="0">
                  <a:solidFill>
                    <a:schemeClr val="bg1"/>
                  </a:solidFill>
                </a:rPr>
                <a:t>Document Creation</a:t>
              </a:r>
            </a:p>
          </p:txBody>
        </p:sp>
        <p:sp>
          <p:nvSpPr>
            <p:cNvPr id="115" name="TextBox 114">
              <a:extLst>
                <a:ext uri="{FF2B5EF4-FFF2-40B4-BE49-F238E27FC236}">
                  <a16:creationId xmlns:a16="http://schemas.microsoft.com/office/drawing/2014/main" id="{902D8F09-FDF1-43AF-BE96-19CCD40973D7}"/>
                </a:ext>
              </a:extLst>
            </p:cNvPr>
            <p:cNvSpPr txBox="1"/>
            <p:nvPr/>
          </p:nvSpPr>
          <p:spPr>
            <a:xfrm>
              <a:off x="4180098" y="4891515"/>
              <a:ext cx="841712" cy="461665"/>
            </a:xfrm>
            <a:prstGeom prst="rect">
              <a:avLst/>
            </a:prstGeom>
            <a:noFill/>
          </p:spPr>
          <p:txBody>
            <a:bodyPr wrap="square" rtlCol="0">
              <a:spAutoFit/>
            </a:bodyPr>
            <a:lstStyle/>
            <a:p>
              <a:pPr algn="ctr"/>
              <a:r>
                <a:rPr lang="en-US" sz="1600" b="1" dirty="0">
                  <a:solidFill>
                    <a:schemeClr val="tx2"/>
                  </a:solidFill>
                </a:rPr>
                <a:t>#</a:t>
              </a:r>
              <a:r>
                <a:rPr lang="en-US" sz="2400" b="1" dirty="0">
                  <a:solidFill>
                    <a:schemeClr val="tx2"/>
                  </a:solidFill>
                </a:rPr>
                <a:t>1</a:t>
              </a:r>
            </a:p>
          </p:txBody>
        </p:sp>
        <p:sp>
          <p:nvSpPr>
            <p:cNvPr id="116" name="TextBox 115">
              <a:extLst>
                <a:ext uri="{FF2B5EF4-FFF2-40B4-BE49-F238E27FC236}">
                  <a16:creationId xmlns:a16="http://schemas.microsoft.com/office/drawing/2014/main" id="{7E2A125B-3282-4651-A91B-102D524E3B61}"/>
                </a:ext>
              </a:extLst>
            </p:cNvPr>
            <p:cNvSpPr txBox="1"/>
            <p:nvPr/>
          </p:nvSpPr>
          <p:spPr>
            <a:xfrm rot="20687195">
              <a:off x="4200281" y="5430646"/>
              <a:ext cx="998518" cy="215444"/>
            </a:xfrm>
            <a:prstGeom prst="rect">
              <a:avLst/>
            </a:prstGeom>
            <a:noFill/>
          </p:spPr>
          <p:txBody>
            <a:bodyPr wrap="square" rtlCol="0">
              <a:spAutoFit/>
            </a:bodyPr>
            <a:lstStyle/>
            <a:p>
              <a:pPr algn="ctr"/>
              <a:r>
                <a:rPr lang="en-US" sz="800" dirty="0">
                  <a:solidFill>
                    <a:schemeClr val="tx2"/>
                  </a:solidFill>
                </a:rPr>
                <a:t>8.6 rating</a:t>
              </a:r>
            </a:p>
          </p:txBody>
        </p:sp>
      </p:grpSp>
      <p:pic>
        <p:nvPicPr>
          <p:cNvPr id="91" name="Picture 90">
            <a:extLst>
              <a:ext uri="{FF2B5EF4-FFF2-40B4-BE49-F238E27FC236}">
                <a16:creationId xmlns:a16="http://schemas.microsoft.com/office/drawing/2014/main" id="{AD1C21A1-F34E-471B-A0B8-B77237C9A524}"/>
              </a:ext>
            </a:extLst>
          </p:cNvPr>
          <p:cNvPicPr>
            <a:picLocks noChangeAspect="1"/>
          </p:cNvPicPr>
          <p:nvPr/>
        </p:nvPicPr>
        <p:blipFill rotWithShape="1">
          <a:blip r:embed="rId10">
            <a:extLst>
              <a:ext uri="{28A0092B-C50C-407E-A947-70E740481C1C}">
                <a14:useLocalDpi xmlns:a14="http://schemas.microsoft.com/office/drawing/2010/main" val="0"/>
              </a:ext>
            </a:extLst>
          </a:blip>
          <a:srcRect t="19445" b="26053"/>
          <a:stretch/>
        </p:blipFill>
        <p:spPr>
          <a:xfrm>
            <a:off x="3894694" y="4147051"/>
            <a:ext cx="1082665" cy="537738"/>
          </a:xfrm>
          <a:prstGeom prst="rect">
            <a:avLst/>
          </a:prstGeom>
        </p:spPr>
      </p:pic>
      <p:grpSp>
        <p:nvGrpSpPr>
          <p:cNvPr id="154" name="Group 153">
            <a:extLst>
              <a:ext uri="{FF2B5EF4-FFF2-40B4-BE49-F238E27FC236}">
                <a16:creationId xmlns:a16="http://schemas.microsoft.com/office/drawing/2014/main" id="{B7926313-9BF0-4467-9A31-BE8E4AC646F4}"/>
              </a:ext>
            </a:extLst>
          </p:cNvPr>
          <p:cNvGrpSpPr/>
          <p:nvPr/>
        </p:nvGrpSpPr>
        <p:grpSpPr>
          <a:xfrm>
            <a:off x="389711" y="1317084"/>
            <a:ext cx="1324321" cy="846550"/>
            <a:chOff x="4003165" y="4866653"/>
            <a:chExt cx="1324321" cy="846550"/>
          </a:xfrm>
        </p:grpSpPr>
        <p:pic>
          <p:nvPicPr>
            <p:cNvPr id="155" name="Picture 154">
              <a:extLst>
                <a:ext uri="{FF2B5EF4-FFF2-40B4-BE49-F238E27FC236}">
                  <a16:creationId xmlns:a16="http://schemas.microsoft.com/office/drawing/2014/main" id="{4E958CE9-830E-491B-9E69-047DA7CB8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165" y="4866653"/>
              <a:ext cx="1324321" cy="846550"/>
            </a:xfrm>
            <a:prstGeom prst="rect">
              <a:avLst/>
            </a:prstGeom>
          </p:spPr>
        </p:pic>
        <p:sp>
          <p:nvSpPr>
            <p:cNvPr id="156" name="TextBox 155">
              <a:extLst>
                <a:ext uri="{FF2B5EF4-FFF2-40B4-BE49-F238E27FC236}">
                  <a16:creationId xmlns:a16="http://schemas.microsoft.com/office/drawing/2014/main" id="{4F5339FC-6B00-4261-AECC-3CD2B950A917}"/>
                </a:ext>
              </a:extLst>
            </p:cNvPr>
            <p:cNvSpPr txBox="1"/>
            <p:nvPr/>
          </p:nvSpPr>
          <p:spPr>
            <a:xfrm rot="20729423">
              <a:off x="4048321" y="5272621"/>
              <a:ext cx="1151101" cy="215444"/>
            </a:xfrm>
            <a:prstGeom prst="rect">
              <a:avLst/>
            </a:prstGeom>
            <a:noFill/>
          </p:spPr>
          <p:txBody>
            <a:bodyPr wrap="square" rtlCol="0">
              <a:spAutoFit/>
            </a:bodyPr>
            <a:lstStyle/>
            <a:p>
              <a:pPr algn="ctr"/>
              <a:r>
                <a:rPr lang="en-US" sz="800" i="1" dirty="0">
                  <a:solidFill>
                    <a:schemeClr val="bg1"/>
                  </a:solidFill>
                </a:rPr>
                <a:t>Document Generation</a:t>
              </a:r>
            </a:p>
          </p:txBody>
        </p:sp>
        <p:sp>
          <p:nvSpPr>
            <p:cNvPr id="157" name="TextBox 156">
              <a:extLst>
                <a:ext uri="{FF2B5EF4-FFF2-40B4-BE49-F238E27FC236}">
                  <a16:creationId xmlns:a16="http://schemas.microsoft.com/office/drawing/2014/main" id="{7A099CC8-CBCB-4320-8479-29849BCDFDA5}"/>
                </a:ext>
              </a:extLst>
            </p:cNvPr>
            <p:cNvSpPr txBox="1"/>
            <p:nvPr/>
          </p:nvSpPr>
          <p:spPr>
            <a:xfrm>
              <a:off x="4180098" y="4891515"/>
              <a:ext cx="841712" cy="461665"/>
            </a:xfrm>
            <a:prstGeom prst="rect">
              <a:avLst/>
            </a:prstGeom>
            <a:noFill/>
          </p:spPr>
          <p:txBody>
            <a:bodyPr wrap="square" rtlCol="0">
              <a:spAutoFit/>
            </a:bodyPr>
            <a:lstStyle/>
            <a:p>
              <a:pPr algn="ctr"/>
              <a:r>
                <a:rPr lang="en-US" sz="1600" b="1" dirty="0">
                  <a:solidFill>
                    <a:schemeClr val="tx2"/>
                  </a:solidFill>
                </a:rPr>
                <a:t>#</a:t>
              </a:r>
              <a:r>
                <a:rPr lang="en-US" sz="2400" b="1" dirty="0">
                  <a:solidFill>
                    <a:schemeClr val="tx2"/>
                  </a:solidFill>
                </a:rPr>
                <a:t>1</a:t>
              </a:r>
            </a:p>
          </p:txBody>
        </p:sp>
        <p:sp>
          <p:nvSpPr>
            <p:cNvPr id="158" name="TextBox 157">
              <a:extLst>
                <a:ext uri="{FF2B5EF4-FFF2-40B4-BE49-F238E27FC236}">
                  <a16:creationId xmlns:a16="http://schemas.microsoft.com/office/drawing/2014/main" id="{888A0A9B-FCFB-4AE1-B5E5-9CBF1D83281C}"/>
                </a:ext>
              </a:extLst>
            </p:cNvPr>
            <p:cNvSpPr txBox="1"/>
            <p:nvPr/>
          </p:nvSpPr>
          <p:spPr>
            <a:xfrm rot="20687195">
              <a:off x="4200281" y="5430646"/>
              <a:ext cx="998518" cy="215444"/>
            </a:xfrm>
            <a:prstGeom prst="rect">
              <a:avLst/>
            </a:prstGeom>
            <a:noFill/>
          </p:spPr>
          <p:txBody>
            <a:bodyPr wrap="square" rtlCol="0">
              <a:spAutoFit/>
            </a:bodyPr>
            <a:lstStyle/>
            <a:p>
              <a:pPr algn="ctr"/>
              <a:r>
                <a:rPr lang="en-US" sz="800" dirty="0">
                  <a:solidFill>
                    <a:schemeClr val="tx2"/>
                  </a:solidFill>
                </a:rPr>
                <a:t>4.8 rating</a:t>
              </a:r>
            </a:p>
          </p:txBody>
        </p:sp>
      </p:grpSp>
      <p:grpSp>
        <p:nvGrpSpPr>
          <p:cNvPr id="170" name="Group 169">
            <a:extLst>
              <a:ext uri="{FF2B5EF4-FFF2-40B4-BE49-F238E27FC236}">
                <a16:creationId xmlns:a16="http://schemas.microsoft.com/office/drawing/2014/main" id="{35CAAC9B-0070-426F-8991-CC1CCA891400}"/>
              </a:ext>
            </a:extLst>
          </p:cNvPr>
          <p:cNvGrpSpPr/>
          <p:nvPr/>
        </p:nvGrpSpPr>
        <p:grpSpPr>
          <a:xfrm>
            <a:off x="1381076" y="1802030"/>
            <a:ext cx="1324321" cy="846550"/>
            <a:chOff x="4003165" y="4866653"/>
            <a:chExt cx="1324321" cy="846550"/>
          </a:xfrm>
        </p:grpSpPr>
        <p:pic>
          <p:nvPicPr>
            <p:cNvPr id="171" name="Picture 170">
              <a:extLst>
                <a:ext uri="{FF2B5EF4-FFF2-40B4-BE49-F238E27FC236}">
                  <a16:creationId xmlns:a16="http://schemas.microsoft.com/office/drawing/2014/main" id="{C7C858D2-A134-428F-B618-E641CDA47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165" y="4866653"/>
              <a:ext cx="1324321" cy="846550"/>
            </a:xfrm>
            <a:prstGeom prst="rect">
              <a:avLst/>
            </a:prstGeom>
          </p:spPr>
        </p:pic>
        <p:sp>
          <p:nvSpPr>
            <p:cNvPr id="172" name="TextBox 171">
              <a:extLst>
                <a:ext uri="{FF2B5EF4-FFF2-40B4-BE49-F238E27FC236}">
                  <a16:creationId xmlns:a16="http://schemas.microsoft.com/office/drawing/2014/main" id="{6BA07E62-7BA7-4D0E-A43D-0FAF7C95B2A5}"/>
                </a:ext>
              </a:extLst>
            </p:cNvPr>
            <p:cNvSpPr txBox="1"/>
            <p:nvPr/>
          </p:nvSpPr>
          <p:spPr>
            <a:xfrm rot="20729423">
              <a:off x="4048321" y="5272621"/>
              <a:ext cx="1151101" cy="215444"/>
            </a:xfrm>
            <a:prstGeom prst="rect">
              <a:avLst/>
            </a:prstGeom>
            <a:noFill/>
          </p:spPr>
          <p:txBody>
            <a:bodyPr wrap="square" rtlCol="0">
              <a:spAutoFit/>
            </a:bodyPr>
            <a:lstStyle/>
            <a:p>
              <a:pPr algn="ctr"/>
              <a:r>
                <a:rPr lang="en-US" sz="800" i="1" dirty="0">
                  <a:solidFill>
                    <a:schemeClr val="bg1"/>
                  </a:solidFill>
                </a:rPr>
                <a:t>Reporting Tools</a:t>
              </a:r>
            </a:p>
          </p:txBody>
        </p:sp>
        <p:sp>
          <p:nvSpPr>
            <p:cNvPr id="173" name="TextBox 172">
              <a:extLst>
                <a:ext uri="{FF2B5EF4-FFF2-40B4-BE49-F238E27FC236}">
                  <a16:creationId xmlns:a16="http://schemas.microsoft.com/office/drawing/2014/main" id="{7542A4B5-1603-40E4-ACF3-7C05E481A6E2}"/>
                </a:ext>
              </a:extLst>
            </p:cNvPr>
            <p:cNvSpPr txBox="1"/>
            <p:nvPr/>
          </p:nvSpPr>
          <p:spPr>
            <a:xfrm>
              <a:off x="4180098" y="4891515"/>
              <a:ext cx="841712" cy="461665"/>
            </a:xfrm>
            <a:prstGeom prst="rect">
              <a:avLst/>
            </a:prstGeom>
            <a:noFill/>
          </p:spPr>
          <p:txBody>
            <a:bodyPr wrap="square" rtlCol="0">
              <a:spAutoFit/>
            </a:bodyPr>
            <a:lstStyle/>
            <a:p>
              <a:pPr algn="ctr"/>
              <a:r>
                <a:rPr lang="en-US" sz="1600" b="1" dirty="0">
                  <a:solidFill>
                    <a:schemeClr val="tx2"/>
                  </a:solidFill>
                </a:rPr>
                <a:t>#</a:t>
              </a:r>
              <a:r>
                <a:rPr lang="en-US" sz="2400" b="1" dirty="0">
                  <a:solidFill>
                    <a:schemeClr val="tx2"/>
                  </a:solidFill>
                </a:rPr>
                <a:t>1</a:t>
              </a:r>
            </a:p>
          </p:txBody>
        </p:sp>
        <p:sp>
          <p:nvSpPr>
            <p:cNvPr id="174" name="TextBox 173">
              <a:extLst>
                <a:ext uri="{FF2B5EF4-FFF2-40B4-BE49-F238E27FC236}">
                  <a16:creationId xmlns:a16="http://schemas.microsoft.com/office/drawing/2014/main" id="{0B8CF10C-3C91-4ABC-AB38-49F5872C5174}"/>
                </a:ext>
              </a:extLst>
            </p:cNvPr>
            <p:cNvSpPr txBox="1"/>
            <p:nvPr/>
          </p:nvSpPr>
          <p:spPr>
            <a:xfrm rot="20687195">
              <a:off x="4200281" y="5430646"/>
              <a:ext cx="998518" cy="215444"/>
            </a:xfrm>
            <a:prstGeom prst="rect">
              <a:avLst/>
            </a:prstGeom>
            <a:noFill/>
          </p:spPr>
          <p:txBody>
            <a:bodyPr wrap="square" rtlCol="0">
              <a:spAutoFit/>
            </a:bodyPr>
            <a:lstStyle/>
            <a:p>
              <a:pPr algn="ctr"/>
              <a:r>
                <a:rPr lang="en-US" sz="800" dirty="0">
                  <a:solidFill>
                    <a:schemeClr val="tx2"/>
                  </a:solidFill>
                </a:rPr>
                <a:t>4.8 rating</a:t>
              </a:r>
            </a:p>
          </p:txBody>
        </p:sp>
      </p:grpSp>
    </p:spTree>
    <p:extLst>
      <p:ext uri="{BB962C8B-B14F-4D97-AF65-F5344CB8AC3E}">
        <p14:creationId xmlns:p14="http://schemas.microsoft.com/office/powerpoint/2010/main" val="360229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0063BA-F530-459E-BFF1-E8C1D3948CC6}"/>
              </a:ext>
            </a:extLst>
          </p:cNvPr>
          <p:cNvPicPr>
            <a:picLocks noChangeAspect="1"/>
          </p:cNvPicPr>
          <p:nvPr/>
        </p:nvPicPr>
        <p:blipFill>
          <a:blip r:embed="rId2"/>
          <a:stretch>
            <a:fillRect/>
          </a:stretch>
        </p:blipFill>
        <p:spPr>
          <a:xfrm>
            <a:off x="643467" y="1963940"/>
            <a:ext cx="10905066" cy="3816772"/>
          </a:xfrm>
          <a:prstGeom prst="rect">
            <a:avLst/>
          </a:prstGeom>
        </p:spPr>
      </p:pic>
      <p:grpSp>
        <p:nvGrpSpPr>
          <p:cNvPr id="7" name="Group 6">
            <a:extLst>
              <a:ext uri="{FF2B5EF4-FFF2-40B4-BE49-F238E27FC236}">
                <a16:creationId xmlns:a16="http://schemas.microsoft.com/office/drawing/2014/main" id="{2EC0E0BD-D9D9-403F-8C8F-083911577C09}"/>
              </a:ext>
            </a:extLst>
          </p:cNvPr>
          <p:cNvGrpSpPr/>
          <p:nvPr/>
        </p:nvGrpSpPr>
        <p:grpSpPr>
          <a:xfrm>
            <a:off x="4174853" y="6013747"/>
            <a:ext cx="10338124" cy="3416300"/>
            <a:chOff x="4174853" y="6013747"/>
            <a:chExt cx="10338124" cy="3416300"/>
          </a:xfrm>
        </p:grpSpPr>
        <p:sp>
          <p:nvSpPr>
            <p:cNvPr id="8" name="Isosceles Triangle 7">
              <a:extLst>
                <a:ext uri="{FF2B5EF4-FFF2-40B4-BE49-F238E27FC236}">
                  <a16:creationId xmlns:a16="http://schemas.microsoft.com/office/drawing/2014/main" id="{EC7522C9-F673-43F7-823E-8AB2380CB05C}"/>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D262B1-E576-46BB-8EDD-A995FC175F5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sp>
        <p:nvSpPr>
          <p:cNvPr id="10" name="Rectangle 9">
            <a:extLst>
              <a:ext uri="{FF2B5EF4-FFF2-40B4-BE49-F238E27FC236}">
                <a16:creationId xmlns:a16="http://schemas.microsoft.com/office/drawing/2014/main" id="{3ACC6D9C-B5BA-410D-9D09-66BC94B80977}"/>
              </a:ext>
            </a:extLst>
          </p:cNvPr>
          <p:cNvSpPr/>
          <p:nvPr/>
        </p:nvSpPr>
        <p:spPr>
          <a:xfrm>
            <a:off x="0" y="495300"/>
            <a:ext cx="12325350" cy="1037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B4E05-CE1E-464B-A38F-5225A57C9CD8}"/>
              </a:ext>
            </a:extLst>
          </p:cNvPr>
          <p:cNvSpPr>
            <a:spLocks noGrp="1"/>
          </p:cNvSpPr>
          <p:nvPr>
            <p:ph type="title"/>
          </p:nvPr>
        </p:nvSpPr>
        <p:spPr>
          <a:xfrm>
            <a:off x="643467" y="511716"/>
            <a:ext cx="11210925" cy="744836"/>
          </a:xfrm>
        </p:spPr>
        <p:txBody>
          <a:bodyPr vert="horz" lIns="91440" tIns="45720" rIns="91440" bIns="45720" rtlCol="0" anchor="ctr">
            <a:normAutofit/>
          </a:bodyPr>
          <a:lstStyle/>
          <a:p>
            <a:pPr algn="ctr"/>
            <a:r>
              <a:rPr lang="en-US" sz="3600" b="1" kern="1200" dirty="0">
                <a:solidFill>
                  <a:schemeClr val="tx1">
                    <a:lumMod val="75000"/>
                    <a:lumOff val="25000"/>
                  </a:schemeClr>
                </a:solidFill>
                <a:latin typeface="+mj-lt"/>
                <a:ea typeface="+mj-ea"/>
                <a:cs typeface="+mj-cs"/>
              </a:rPr>
              <a:t>Windward Select Customers    </a:t>
            </a:r>
          </a:p>
        </p:txBody>
      </p:sp>
    </p:spTree>
    <p:extLst>
      <p:ext uri="{BB962C8B-B14F-4D97-AF65-F5344CB8AC3E}">
        <p14:creationId xmlns:p14="http://schemas.microsoft.com/office/powerpoint/2010/main" val="28611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ata 9">
            <a:extLst>
              <a:ext uri="{FF2B5EF4-FFF2-40B4-BE49-F238E27FC236}">
                <a16:creationId xmlns:a16="http://schemas.microsoft.com/office/drawing/2014/main" id="{85113E3A-4D8E-490C-BB62-F93058B5781C}"/>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6897FD-0BF1-40B8-B31C-47C0F47D8B92}"/>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CE25F2F-20E5-49D0-A345-913F71ED55F3}"/>
              </a:ext>
            </a:extLst>
          </p:cNvPr>
          <p:cNvSpPr txBox="1">
            <a:spLocks/>
          </p:cNvSpPr>
          <p:nvPr/>
        </p:nvSpPr>
        <p:spPr>
          <a:xfrm>
            <a:off x="838200" y="755911"/>
            <a:ext cx="5120114" cy="8792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1">
                    <a:lumMod val="75000"/>
                    <a:lumOff val="25000"/>
                  </a:schemeClr>
                </a:solidFill>
              </a:rPr>
              <a:t>WHO WE ARE</a:t>
            </a:r>
          </a:p>
        </p:txBody>
      </p:sp>
      <p:sp>
        <p:nvSpPr>
          <p:cNvPr id="7" name="Content Placeholder 2">
            <a:extLst>
              <a:ext uri="{FF2B5EF4-FFF2-40B4-BE49-F238E27FC236}">
                <a16:creationId xmlns:a16="http://schemas.microsoft.com/office/drawing/2014/main" id="{B1B5AEE9-0104-4D22-9329-7682BDB53660}"/>
              </a:ext>
            </a:extLst>
          </p:cNvPr>
          <p:cNvSpPr txBox="1">
            <a:spLocks/>
          </p:cNvSpPr>
          <p:nvPr/>
        </p:nvSpPr>
        <p:spPr>
          <a:xfrm>
            <a:off x="838200" y="1635125"/>
            <a:ext cx="10367356" cy="4496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solidFill>
                  <a:schemeClr val="tx1">
                    <a:lumMod val="65000"/>
                    <a:lumOff val="35000"/>
                  </a:schemeClr>
                </a:solidFill>
                <a:latin typeface="+mj-lt"/>
              </a:rPr>
              <a:t>Windward introduced an easy-to-use, superior quality enterprise reporting &amp; document automation software in 2002.  The goal to create a product that made it easy for non-programmers to design report templates - without sacrificing power and performance – remains our focus today.</a:t>
            </a:r>
          </a:p>
          <a:p>
            <a:pPr marL="0" indent="0">
              <a:lnSpc>
                <a:spcPct val="100000"/>
              </a:lnSpc>
              <a:buFont typeface="Arial" panose="020B0604020202020204" pitchFamily="34" charset="0"/>
              <a:buNone/>
            </a:pPr>
            <a:endParaRPr lang="en-US" sz="1800" dirty="0">
              <a:solidFill>
                <a:schemeClr val="tx1">
                  <a:lumMod val="65000"/>
                  <a:lumOff val="35000"/>
                </a:schemeClr>
              </a:solidFill>
              <a:latin typeface="+mj-lt"/>
            </a:endParaRPr>
          </a:p>
          <a:p>
            <a:pPr marL="0" indent="0">
              <a:lnSpc>
                <a:spcPct val="100000"/>
              </a:lnSpc>
              <a:buFont typeface="Arial" panose="020B0604020202020204" pitchFamily="34" charset="0"/>
              <a:buNone/>
            </a:pPr>
            <a:r>
              <a:rPr lang="en-US" sz="1800" dirty="0" err="1">
                <a:solidFill>
                  <a:schemeClr val="tx1">
                    <a:lumMod val="65000"/>
                    <a:lumOff val="35000"/>
                  </a:schemeClr>
                </a:solidFill>
                <a:latin typeface="+mj-lt"/>
              </a:rPr>
              <a:t>Windward's</a:t>
            </a:r>
            <a:r>
              <a:rPr lang="en-US" sz="1800" dirty="0">
                <a:solidFill>
                  <a:schemeClr val="tx1">
                    <a:lumMod val="65000"/>
                    <a:lumOff val="35000"/>
                  </a:schemeClr>
                </a:solidFill>
                <a:latin typeface="+mj-lt"/>
              </a:rPr>
              <a:t> customer base spans 70 countries and includes more than a thousand customers ranging from small businesses to the Fortune 100 to government agencies.  </a:t>
            </a:r>
            <a:endParaRPr lang="en-US" sz="1800" i="1" dirty="0">
              <a:solidFill>
                <a:schemeClr val="tx1">
                  <a:lumMod val="65000"/>
                  <a:lumOff val="35000"/>
                </a:schemeClr>
              </a:solidFill>
              <a:latin typeface="+mj-lt"/>
            </a:endParaRPr>
          </a:p>
        </p:txBody>
      </p:sp>
      <p:grpSp>
        <p:nvGrpSpPr>
          <p:cNvPr id="11" name="Group 10">
            <a:extLst>
              <a:ext uri="{FF2B5EF4-FFF2-40B4-BE49-F238E27FC236}">
                <a16:creationId xmlns:a16="http://schemas.microsoft.com/office/drawing/2014/main" id="{4D8851D2-2771-4650-86E9-6DB68EA52032}"/>
              </a:ext>
            </a:extLst>
          </p:cNvPr>
          <p:cNvGrpSpPr/>
          <p:nvPr/>
        </p:nvGrpSpPr>
        <p:grpSpPr>
          <a:xfrm>
            <a:off x="4174853" y="6013747"/>
            <a:ext cx="10338124" cy="3416300"/>
            <a:chOff x="4174853" y="6013747"/>
            <a:chExt cx="10338124" cy="3416300"/>
          </a:xfrm>
        </p:grpSpPr>
        <p:sp>
          <p:nvSpPr>
            <p:cNvPr id="12" name="Isosceles Triangle 11">
              <a:extLst>
                <a:ext uri="{FF2B5EF4-FFF2-40B4-BE49-F238E27FC236}">
                  <a16:creationId xmlns:a16="http://schemas.microsoft.com/office/drawing/2014/main" id="{3EFA50A6-B3AA-4CB1-B4E7-ADA14C21A097}"/>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F93093-461F-4B12-B9ED-8C5DC8B2A3F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spTree>
    <p:extLst>
      <p:ext uri="{BB962C8B-B14F-4D97-AF65-F5344CB8AC3E}">
        <p14:creationId xmlns:p14="http://schemas.microsoft.com/office/powerpoint/2010/main" val="162943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6A5985-0204-4B92-81F2-F8AA448F1D77}"/>
              </a:ext>
            </a:extLst>
          </p:cNvPr>
          <p:cNvGrpSpPr/>
          <p:nvPr/>
        </p:nvGrpSpPr>
        <p:grpSpPr>
          <a:xfrm>
            <a:off x="0" y="-737419"/>
            <a:ext cx="21380616" cy="10167466"/>
            <a:chOff x="0" y="-737419"/>
            <a:chExt cx="21380616" cy="10167466"/>
          </a:xfrm>
        </p:grpSpPr>
        <p:sp>
          <p:nvSpPr>
            <p:cNvPr id="9" name="Flowchart: Data 8">
              <a:extLst>
                <a:ext uri="{FF2B5EF4-FFF2-40B4-BE49-F238E27FC236}">
                  <a16:creationId xmlns:a16="http://schemas.microsoft.com/office/drawing/2014/main" id="{F9D26626-8049-4C5D-80A2-C8C748399843}"/>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1FD48F-1098-4ACA-97E4-471AF779925B}"/>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28AF945-CE0B-4D4A-93E7-F154F17200CD}"/>
                </a:ext>
              </a:extLst>
            </p:cNvPr>
            <p:cNvGrpSpPr/>
            <p:nvPr/>
          </p:nvGrpSpPr>
          <p:grpSpPr>
            <a:xfrm>
              <a:off x="4174853" y="6013747"/>
              <a:ext cx="10338124" cy="3416300"/>
              <a:chOff x="4174853" y="6013747"/>
              <a:chExt cx="10338124" cy="3416300"/>
            </a:xfrm>
          </p:grpSpPr>
          <p:sp>
            <p:nvSpPr>
              <p:cNvPr id="12" name="Isosceles Triangle 11">
                <a:extLst>
                  <a:ext uri="{FF2B5EF4-FFF2-40B4-BE49-F238E27FC236}">
                    <a16:creationId xmlns:a16="http://schemas.microsoft.com/office/drawing/2014/main" id="{2A7EC3DA-6298-43BD-ADB2-B998BCBCD35C}"/>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DA200E8-028C-4ED7-9856-F242851FFFD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2DF3C97F-BA75-4CC8-A160-B11466B9DEC8}"/>
              </a:ext>
            </a:extLst>
          </p:cNvPr>
          <p:cNvSpPr>
            <a:spLocks noGrp="1"/>
          </p:cNvSpPr>
          <p:nvPr>
            <p:ph type="title"/>
          </p:nvPr>
        </p:nvSpPr>
        <p:spPr/>
        <p:txBody>
          <a:bodyPr>
            <a:normAutofit/>
          </a:bodyPr>
          <a:lstStyle/>
          <a:p>
            <a:r>
              <a:rPr lang="en-US" sz="4000" b="1" dirty="0">
                <a:solidFill>
                  <a:schemeClr val="tx1">
                    <a:lumMod val="75000"/>
                    <a:lumOff val="25000"/>
                  </a:schemeClr>
                </a:solidFill>
              </a:rPr>
              <a:t>WHAT WE DO</a:t>
            </a:r>
          </a:p>
        </p:txBody>
      </p:sp>
      <p:sp>
        <p:nvSpPr>
          <p:cNvPr id="3" name="Content Placeholder 2">
            <a:extLst>
              <a:ext uri="{FF2B5EF4-FFF2-40B4-BE49-F238E27FC236}">
                <a16:creationId xmlns:a16="http://schemas.microsoft.com/office/drawing/2014/main" id="{522E9698-96C8-44E9-94F8-FDFB9A561E30}"/>
              </a:ext>
            </a:extLst>
          </p:cNvPr>
          <p:cNvSpPr>
            <a:spLocks noGrp="1"/>
          </p:cNvSpPr>
          <p:nvPr>
            <p:ph idx="1"/>
          </p:nvPr>
        </p:nvSpPr>
        <p:spPr>
          <a:xfrm>
            <a:off x="838200" y="1828800"/>
            <a:ext cx="5732282" cy="4560380"/>
          </a:xfrm>
        </p:spPr>
        <p:txBody>
          <a:bodyPr>
            <a:normAutofit/>
          </a:bodyPr>
          <a:lstStyle/>
          <a:p>
            <a:pPr marL="0" indent="0">
              <a:lnSpc>
                <a:spcPct val="100000"/>
              </a:lnSpc>
              <a:buNone/>
            </a:pPr>
            <a:r>
              <a:rPr lang="en-US" sz="1800" dirty="0">
                <a:solidFill>
                  <a:schemeClr val="tx1">
                    <a:lumMod val="65000"/>
                    <a:lumOff val="35000"/>
                  </a:schemeClr>
                </a:solidFill>
                <a:latin typeface="Calibri Light" panose="020F0302020204030204" pitchFamily="34" charset="0"/>
                <a:cs typeface="Calibri Light" panose="020F0302020204030204" pitchFamily="34" charset="0"/>
              </a:rPr>
              <a:t>Windward Studios leads the industry in data-powered reporting and document generation. We enable our customers to create visually dynamic documents that look precisely the way they want without the painful hassle and long timelines of legacy and alternative solutions.</a:t>
            </a:r>
          </a:p>
          <a:p>
            <a:pPr marL="0" indent="0">
              <a:lnSpc>
                <a:spcPct val="100000"/>
              </a:lnSpc>
              <a:buNone/>
            </a:pPr>
            <a:endParaRPr lang="en-US" sz="18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buNone/>
            </a:pPr>
            <a:r>
              <a:rPr lang="en-US" sz="1800" dirty="0">
                <a:solidFill>
                  <a:schemeClr val="tx1">
                    <a:lumMod val="65000"/>
                    <a:lumOff val="35000"/>
                  </a:schemeClr>
                </a:solidFill>
                <a:latin typeface="Calibri Light" panose="020F0302020204030204" pitchFamily="34" charset="0"/>
                <a:cs typeface="Calibri Light" panose="020F0302020204030204" pitchFamily="34" charset="0"/>
              </a:rPr>
              <a:t>As a result of the intuitive functionality and dramatic time savings, companies can SIGNFICANTLY reduce their costs of tools, time, and labor, freeing up internal resources &amp; budgets to be invested in other important company initiatives.</a:t>
            </a:r>
          </a:p>
          <a:p>
            <a:pPr>
              <a:lnSpc>
                <a:spcPct val="100000"/>
              </a:lnSpc>
            </a:pPr>
            <a:endParaRPr lang="en-US" sz="1800"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6" name="Picture 2" descr="https://assets-global.website-files.com/5a8e038236499300015e031c/5c882068a3ccc1e1c2a9c75c_Windward%231%20(1).png">
            <a:extLst>
              <a:ext uri="{FF2B5EF4-FFF2-40B4-BE49-F238E27FC236}">
                <a16:creationId xmlns:a16="http://schemas.microsoft.com/office/drawing/2014/main" id="{CCF18652-CCA1-4012-9B69-92D62D3132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8262" y="1690688"/>
            <a:ext cx="3425957" cy="34259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CBCBD62-7BC7-4B08-A6A3-0D2FA90EC09D}"/>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Calibri Light" panose="020F0302020204030204" pitchFamily="34" charset="0"/>
                <a:cs typeface="Calibri Light" panose="020F0302020204030204" pitchFamily="34" charset="0"/>
              </a:rPr>
              <a:t>Customized Document Automation </a:t>
            </a:r>
          </a:p>
        </p:txBody>
      </p:sp>
    </p:spTree>
    <p:extLst>
      <p:ext uri="{BB962C8B-B14F-4D97-AF65-F5344CB8AC3E}">
        <p14:creationId xmlns:p14="http://schemas.microsoft.com/office/powerpoint/2010/main" val="285173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814C0F5-D039-43F9-A40C-41D85D028D24}"/>
              </a:ext>
            </a:extLst>
          </p:cNvPr>
          <p:cNvGrpSpPr/>
          <p:nvPr/>
        </p:nvGrpSpPr>
        <p:grpSpPr>
          <a:xfrm>
            <a:off x="0" y="-737419"/>
            <a:ext cx="21380616" cy="10167466"/>
            <a:chOff x="0" y="-737419"/>
            <a:chExt cx="21380616" cy="10167466"/>
          </a:xfrm>
        </p:grpSpPr>
        <p:sp>
          <p:nvSpPr>
            <p:cNvPr id="17" name="Flowchart: Data 16">
              <a:extLst>
                <a:ext uri="{FF2B5EF4-FFF2-40B4-BE49-F238E27FC236}">
                  <a16:creationId xmlns:a16="http://schemas.microsoft.com/office/drawing/2014/main" id="{560C02CE-6C12-49F3-9BBE-2FAC343AFC43}"/>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2D35D0-1C53-4D6E-8BEE-E678C55986DB}"/>
                </a:ext>
              </a:extLst>
            </p:cNvPr>
            <p:cNvSpPr/>
            <p:nvPr/>
          </p:nvSpPr>
          <p:spPr>
            <a:xfrm>
              <a:off x="0" y="0"/>
              <a:ext cx="12192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153C9EE-3060-4DC8-A702-9CEAFC75FEAE}"/>
                </a:ext>
              </a:extLst>
            </p:cNvPr>
            <p:cNvGrpSpPr/>
            <p:nvPr/>
          </p:nvGrpSpPr>
          <p:grpSpPr>
            <a:xfrm>
              <a:off x="4174853" y="6013747"/>
              <a:ext cx="10338124" cy="3416300"/>
              <a:chOff x="4174853" y="6013747"/>
              <a:chExt cx="10338124" cy="3416300"/>
            </a:xfrm>
          </p:grpSpPr>
          <p:sp>
            <p:nvSpPr>
              <p:cNvPr id="20" name="Isosceles Triangle 19">
                <a:extLst>
                  <a:ext uri="{FF2B5EF4-FFF2-40B4-BE49-F238E27FC236}">
                    <a16:creationId xmlns:a16="http://schemas.microsoft.com/office/drawing/2014/main" id="{CA0544EE-F0EC-404B-A464-4195ADCF427D}"/>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D8DD329-4399-42AE-9DF5-7F076E9E651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93480567-F830-454D-9CD6-7992BB03C660}"/>
              </a:ext>
            </a:extLst>
          </p:cNvPr>
          <p:cNvSpPr>
            <a:spLocks noGrp="1"/>
          </p:cNvSpPr>
          <p:nvPr>
            <p:ph type="title"/>
          </p:nvPr>
        </p:nvSpPr>
        <p:spPr/>
        <p:txBody>
          <a:bodyPr>
            <a:normAutofit/>
          </a:bodyPr>
          <a:lstStyle/>
          <a:p>
            <a:r>
              <a:rPr lang="en-US" sz="4000" b="1" dirty="0">
                <a:solidFill>
                  <a:schemeClr val="bg1">
                    <a:lumMod val="75000"/>
                    <a:lumOff val="25000"/>
                  </a:schemeClr>
                </a:solidFill>
              </a:rPr>
              <a:t>WHY WINDWARD?</a:t>
            </a:r>
          </a:p>
        </p:txBody>
      </p:sp>
      <p:pic>
        <p:nvPicPr>
          <p:cNvPr id="4100" name="Picture 4" descr="https://assets-global.website-files.com/5a8e038236499300015e031c/5bf48bca2fbefa7e092fce2b_home-features-02.png">
            <a:extLst>
              <a:ext uri="{FF2B5EF4-FFF2-40B4-BE49-F238E27FC236}">
                <a16:creationId xmlns:a16="http://schemas.microsoft.com/office/drawing/2014/main" id="{839C6FA9-D09F-445D-A47B-718559530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438" y="1595615"/>
            <a:ext cx="2084780" cy="20823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1E3599-066B-410C-90C3-13B2432500A7}"/>
              </a:ext>
            </a:extLst>
          </p:cNvPr>
          <p:cNvSpPr/>
          <p:nvPr/>
        </p:nvSpPr>
        <p:spPr>
          <a:xfrm>
            <a:off x="1017312" y="3733800"/>
            <a:ext cx="2859363" cy="2062103"/>
          </a:xfrm>
          <a:prstGeom prst="rect">
            <a:avLst/>
          </a:prstGeom>
        </p:spPr>
        <p:txBody>
          <a:bodyPr wrap="square">
            <a:spAutoFit/>
          </a:bodyPr>
          <a:lstStyle/>
          <a:p>
            <a:r>
              <a:rPr lang="en-US" sz="2000" b="1" dirty="0">
                <a:solidFill>
                  <a:srgbClr val="00B0F0"/>
                </a:solidFill>
                <a:latin typeface="+mj-lt"/>
              </a:rPr>
              <a:t>Visually Stunning Designs</a:t>
            </a:r>
          </a:p>
          <a:p>
            <a:r>
              <a:rPr lang="en-US" dirty="0">
                <a:solidFill>
                  <a:schemeClr val="bg1">
                    <a:lumMod val="65000"/>
                    <a:lumOff val="35000"/>
                  </a:schemeClr>
                </a:solidFill>
                <a:latin typeface="+mj-lt"/>
              </a:rPr>
              <a:t>Our platform provides all the capabilities and tools to create incredibly beautiful layouts and eye-catching designs. The only limit is your imagination.</a:t>
            </a:r>
          </a:p>
        </p:txBody>
      </p:sp>
      <p:sp>
        <p:nvSpPr>
          <p:cNvPr id="9" name="Rectangle 8">
            <a:extLst>
              <a:ext uri="{FF2B5EF4-FFF2-40B4-BE49-F238E27FC236}">
                <a16:creationId xmlns:a16="http://schemas.microsoft.com/office/drawing/2014/main" id="{070901AD-FE0A-4DD2-A4C2-0768F3D8B529}"/>
              </a:ext>
            </a:extLst>
          </p:cNvPr>
          <p:cNvSpPr/>
          <p:nvPr/>
        </p:nvSpPr>
        <p:spPr>
          <a:xfrm>
            <a:off x="4798738" y="3733800"/>
            <a:ext cx="2998766" cy="2339102"/>
          </a:xfrm>
          <a:prstGeom prst="rect">
            <a:avLst/>
          </a:prstGeom>
        </p:spPr>
        <p:txBody>
          <a:bodyPr wrap="square">
            <a:spAutoFit/>
          </a:bodyPr>
          <a:lstStyle/>
          <a:p>
            <a:r>
              <a:rPr lang="en-US" sz="2000" b="1" dirty="0">
                <a:solidFill>
                  <a:srgbClr val="00B0F0"/>
                </a:solidFill>
                <a:latin typeface="+mj-lt"/>
              </a:rPr>
              <a:t>Smart Document Logic</a:t>
            </a:r>
          </a:p>
          <a:p>
            <a:r>
              <a:rPr lang="en-US" dirty="0">
                <a:solidFill>
                  <a:schemeClr val="bg1">
                    <a:lumMod val="65000"/>
                    <a:lumOff val="35000"/>
                  </a:schemeClr>
                </a:solidFill>
                <a:latin typeface="+mj-lt"/>
              </a:rPr>
              <a:t>You can customize your document content and format "on-the-fly" so you can automatically create documents tailored for any audience from just one template.</a:t>
            </a:r>
          </a:p>
        </p:txBody>
      </p:sp>
      <p:pic>
        <p:nvPicPr>
          <p:cNvPr id="4102" name="Picture 6" descr="https://assets-global.website-files.com/5a8e038236499300015e031c/5bf48bca82833d1f5608e372_home-features-03.png">
            <a:extLst>
              <a:ext uri="{FF2B5EF4-FFF2-40B4-BE49-F238E27FC236}">
                <a16:creationId xmlns:a16="http://schemas.microsoft.com/office/drawing/2014/main" id="{F375E67D-55BE-47C9-ABB9-A807E8316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525" y="1485695"/>
            <a:ext cx="2090559" cy="20905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assets-global.website-files.com/5a8e038236499300015e031c/5bf48bcb76e0c5decb417457_home-features-04.png">
            <a:extLst>
              <a:ext uri="{FF2B5EF4-FFF2-40B4-BE49-F238E27FC236}">
                <a16:creationId xmlns:a16="http://schemas.microsoft.com/office/drawing/2014/main" id="{267441F0-CA35-458C-BA3D-38E53C357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644" y="1492081"/>
            <a:ext cx="2090559" cy="20905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E01F41E-1A2D-4DF6-B024-028CA1A4443C}"/>
              </a:ext>
            </a:extLst>
          </p:cNvPr>
          <p:cNvSpPr/>
          <p:nvPr/>
        </p:nvSpPr>
        <p:spPr>
          <a:xfrm>
            <a:off x="8329933" y="3733800"/>
            <a:ext cx="2776218" cy="1785104"/>
          </a:xfrm>
          <a:prstGeom prst="rect">
            <a:avLst/>
          </a:prstGeom>
        </p:spPr>
        <p:txBody>
          <a:bodyPr wrap="square">
            <a:spAutoFit/>
          </a:bodyPr>
          <a:lstStyle/>
          <a:p>
            <a:r>
              <a:rPr lang="en-US" sz="2000" b="1" dirty="0">
                <a:solidFill>
                  <a:srgbClr val="00B0F0"/>
                </a:solidFill>
                <a:latin typeface="+mj-lt"/>
              </a:rPr>
              <a:t>Massive Time Savings</a:t>
            </a:r>
          </a:p>
          <a:p>
            <a:r>
              <a:rPr lang="en-US" dirty="0">
                <a:solidFill>
                  <a:schemeClr val="bg1">
                    <a:lumMod val="65000"/>
                    <a:lumOff val="35000"/>
                  </a:schemeClr>
                </a:solidFill>
                <a:latin typeface="+mj-lt"/>
              </a:rPr>
              <a:t>With Windward’s solution, you can design templates quickly (often in minutes) and don’t have to be a programmer to do it.</a:t>
            </a:r>
          </a:p>
        </p:txBody>
      </p:sp>
    </p:spTree>
    <p:extLst>
      <p:ext uri="{BB962C8B-B14F-4D97-AF65-F5344CB8AC3E}">
        <p14:creationId xmlns:p14="http://schemas.microsoft.com/office/powerpoint/2010/main" val="253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2B93C41-7753-4209-A1F8-846CDB47144F}"/>
              </a:ext>
            </a:extLst>
          </p:cNvPr>
          <p:cNvGrpSpPr/>
          <p:nvPr/>
        </p:nvGrpSpPr>
        <p:grpSpPr>
          <a:xfrm>
            <a:off x="0" y="-737419"/>
            <a:ext cx="21380616" cy="10167466"/>
            <a:chOff x="0" y="-737419"/>
            <a:chExt cx="21380616" cy="10167466"/>
          </a:xfrm>
        </p:grpSpPr>
        <p:sp>
          <p:nvSpPr>
            <p:cNvPr id="20" name="Flowchart: Data 19">
              <a:extLst>
                <a:ext uri="{FF2B5EF4-FFF2-40B4-BE49-F238E27FC236}">
                  <a16:creationId xmlns:a16="http://schemas.microsoft.com/office/drawing/2014/main" id="{0BEF8C5D-D95F-4427-B73F-A6ECE0553A4E}"/>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4341BB-5893-4331-B8F0-EF76DEB2A91E}"/>
                </a:ext>
              </a:extLst>
            </p:cNvPr>
            <p:cNvSpPr/>
            <p:nvPr/>
          </p:nvSpPr>
          <p:spPr>
            <a:xfrm>
              <a:off x="0" y="0"/>
              <a:ext cx="12192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E7D629A-B2B8-4135-BC91-B99ACA1D3AD3}"/>
                </a:ext>
              </a:extLst>
            </p:cNvPr>
            <p:cNvGrpSpPr/>
            <p:nvPr/>
          </p:nvGrpSpPr>
          <p:grpSpPr>
            <a:xfrm>
              <a:off x="4174853" y="6013747"/>
              <a:ext cx="10338124" cy="3416300"/>
              <a:chOff x="4174853" y="6013747"/>
              <a:chExt cx="10338124" cy="3416300"/>
            </a:xfrm>
          </p:grpSpPr>
          <p:sp>
            <p:nvSpPr>
              <p:cNvPr id="23" name="Isosceles Triangle 22">
                <a:extLst>
                  <a:ext uri="{FF2B5EF4-FFF2-40B4-BE49-F238E27FC236}">
                    <a16:creationId xmlns:a16="http://schemas.microsoft.com/office/drawing/2014/main" id="{205EFA68-E2B4-4124-8183-BD00D5292A10}"/>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C395A64-B131-49E7-AA18-1BBFAE3AA22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93480567-F830-454D-9CD6-7992BB03C660}"/>
              </a:ext>
            </a:extLst>
          </p:cNvPr>
          <p:cNvSpPr>
            <a:spLocks noGrp="1"/>
          </p:cNvSpPr>
          <p:nvPr>
            <p:ph type="title"/>
          </p:nvPr>
        </p:nvSpPr>
        <p:spPr/>
        <p:txBody>
          <a:bodyPr>
            <a:normAutofit/>
          </a:bodyPr>
          <a:lstStyle/>
          <a:p>
            <a:r>
              <a:rPr lang="en-US" sz="4000" b="1" dirty="0">
                <a:solidFill>
                  <a:schemeClr val="bg1">
                    <a:lumMod val="75000"/>
                    <a:lumOff val="25000"/>
                  </a:schemeClr>
                </a:solidFill>
              </a:rPr>
              <a:t>WHY WINDWARD?</a:t>
            </a:r>
          </a:p>
        </p:txBody>
      </p:sp>
      <p:sp>
        <p:nvSpPr>
          <p:cNvPr id="7" name="Rectangle 6">
            <a:extLst>
              <a:ext uri="{FF2B5EF4-FFF2-40B4-BE49-F238E27FC236}">
                <a16:creationId xmlns:a16="http://schemas.microsoft.com/office/drawing/2014/main" id="{D11E3599-066B-410C-90C3-13B2432500A7}"/>
              </a:ext>
            </a:extLst>
          </p:cNvPr>
          <p:cNvSpPr/>
          <p:nvPr/>
        </p:nvSpPr>
        <p:spPr>
          <a:xfrm>
            <a:off x="2567776" y="3733800"/>
            <a:ext cx="3347249" cy="2339102"/>
          </a:xfrm>
          <a:prstGeom prst="rect">
            <a:avLst/>
          </a:prstGeom>
        </p:spPr>
        <p:txBody>
          <a:bodyPr wrap="square">
            <a:spAutoFit/>
          </a:bodyPr>
          <a:lstStyle/>
          <a:p>
            <a:r>
              <a:rPr lang="en-US" sz="2000" b="1" dirty="0">
                <a:solidFill>
                  <a:srgbClr val="00B0F0"/>
                </a:solidFill>
                <a:latin typeface="+mj-lt"/>
              </a:rPr>
              <a:t>Incredibly Intuitive Interface</a:t>
            </a:r>
          </a:p>
          <a:p>
            <a:r>
              <a:rPr lang="en-US" dirty="0">
                <a:solidFill>
                  <a:schemeClr val="bg1">
                    <a:lumMod val="65000"/>
                    <a:lumOff val="35000"/>
                  </a:schemeClr>
                </a:solidFill>
                <a:latin typeface="+mj-lt"/>
              </a:rPr>
              <a:t>With the ability to design, customize, and edit documents within the familiar Microsoft Office Suite, our platform is designed to make your experience frustration-free from start to finish.</a:t>
            </a:r>
          </a:p>
        </p:txBody>
      </p:sp>
      <p:sp>
        <p:nvSpPr>
          <p:cNvPr id="9" name="Rectangle 8">
            <a:extLst>
              <a:ext uri="{FF2B5EF4-FFF2-40B4-BE49-F238E27FC236}">
                <a16:creationId xmlns:a16="http://schemas.microsoft.com/office/drawing/2014/main" id="{070901AD-FE0A-4DD2-A4C2-0768F3D8B529}"/>
              </a:ext>
            </a:extLst>
          </p:cNvPr>
          <p:cNvSpPr/>
          <p:nvPr/>
        </p:nvSpPr>
        <p:spPr>
          <a:xfrm>
            <a:off x="6627538" y="3733800"/>
            <a:ext cx="3418320" cy="2339102"/>
          </a:xfrm>
          <a:prstGeom prst="rect">
            <a:avLst/>
          </a:prstGeom>
        </p:spPr>
        <p:txBody>
          <a:bodyPr wrap="square">
            <a:spAutoFit/>
          </a:bodyPr>
          <a:lstStyle/>
          <a:p>
            <a:r>
              <a:rPr lang="en-US" sz="2000" b="1" dirty="0">
                <a:solidFill>
                  <a:srgbClr val="00B0F0"/>
                </a:solidFill>
                <a:latin typeface="+mj-lt"/>
              </a:rPr>
              <a:t>Streamlined Cost Savings</a:t>
            </a:r>
          </a:p>
          <a:p>
            <a:r>
              <a:rPr lang="en-US" dirty="0">
                <a:solidFill>
                  <a:schemeClr val="bg1">
                    <a:lumMod val="65000"/>
                    <a:lumOff val="35000"/>
                  </a:schemeClr>
                </a:solidFill>
                <a:latin typeface="+mj-lt"/>
              </a:rPr>
              <a:t>From reducing resources needed for development to overall decreased developer time, we streamline your template creation and document automation process, resulting in significant time and cost savings. </a:t>
            </a:r>
          </a:p>
        </p:txBody>
      </p:sp>
      <p:pic>
        <p:nvPicPr>
          <p:cNvPr id="13" name="Picture 2" descr="https://assets-global.website-files.com/5a8e038236499300015e031c/5bf48b4fcadba3181c9e624c_home-features-05.png">
            <a:extLst>
              <a:ext uri="{FF2B5EF4-FFF2-40B4-BE49-F238E27FC236}">
                <a16:creationId xmlns:a16="http://schemas.microsoft.com/office/drawing/2014/main" id="{BD15F855-F809-4AD8-89BB-00A89E349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945" y="1595615"/>
            <a:ext cx="2090559" cy="20881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assets-global.website-files.com/5a8e038236499300015e031c/5bf48b4f76e0c5f05f417425_home-features-06.png">
            <a:extLst>
              <a:ext uri="{FF2B5EF4-FFF2-40B4-BE49-F238E27FC236}">
                <a16:creationId xmlns:a16="http://schemas.microsoft.com/office/drawing/2014/main" id="{7E254BC0-1670-4DFC-A946-9C47FF428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852" y="1595614"/>
            <a:ext cx="2237561" cy="223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6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3EC614-0A0E-4368-8DD3-64BC296BCCB7}"/>
              </a:ext>
            </a:extLst>
          </p:cNvPr>
          <p:cNvGrpSpPr/>
          <p:nvPr/>
        </p:nvGrpSpPr>
        <p:grpSpPr>
          <a:xfrm>
            <a:off x="0" y="-737419"/>
            <a:ext cx="21380616" cy="10167466"/>
            <a:chOff x="0" y="-737419"/>
            <a:chExt cx="21380616" cy="10167466"/>
          </a:xfrm>
        </p:grpSpPr>
        <p:sp>
          <p:nvSpPr>
            <p:cNvPr id="11" name="Flowchart: Data 10">
              <a:extLst>
                <a:ext uri="{FF2B5EF4-FFF2-40B4-BE49-F238E27FC236}">
                  <a16:creationId xmlns:a16="http://schemas.microsoft.com/office/drawing/2014/main" id="{40562046-C9B1-4FF7-B60F-D351F058FD92}"/>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5DF78F-EDED-47BE-ADA8-4D65ADEC575E}"/>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0E028E2-BB6C-4469-9190-BC00BBF87FF8}"/>
                </a:ext>
              </a:extLst>
            </p:cNvPr>
            <p:cNvGrpSpPr/>
            <p:nvPr/>
          </p:nvGrpSpPr>
          <p:grpSpPr>
            <a:xfrm>
              <a:off x="4174853" y="6013747"/>
              <a:ext cx="10338124" cy="3416300"/>
              <a:chOff x="4174853" y="6013747"/>
              <a:chExt cx="10338124" cy="3416300"/>
            </a:xfrm>
          </p:grpSpPr>
          <p:sp>
            <p:nvSpPr>
              <p:cNvPr id="14" name="Isosceles Triangle 13">
                <a:extLst>
                  <a:ext uri="{FF2B5EF4-FFF2-40B4-BE49-F238E27FC236}">
                    <a16:creationId xmlns:a16="http://schemas.microsoft.com/office/drawing/2014/main" id="{0F8E13F8-82BC-47F4-A360-D9992C416D81}"/>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D4C503A-FDEC-442C-89FC-E26823D0830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2DF3C97F-BA75-4CC8-A160-B11466B9DEC8}"/>
              </a:ext>
            </a:extLst>
          </p:cNvPr>
          <p:cNvSpPr>
            <a:spLocks noGrp="1"/>
          </p:cNvSpPr>
          <p:nvPr>
            <p:ph type="title"/>
          </p:nvPr>
        </p:nvSpPr>
        <p:spPr/>
        <p:txBody>
          <a:bodyPr>
            <a:normAutofit/>
          </a:bodyPr>
          <a:lstStyle/>
          <a:p>
            <a:r>
              <a:rPr lang="en-US" sz="4000" b="1" dirty="0">
                <a:solidFill>
                  <a:schemeClr val="tx1">
                    <a:lumMod val="75000"/>
                    <a:lumOff val="25000"/>
                  </a:schemeClr>
                </a:solidFill>
              </a:rPr>
              <a:t>RETURN ON INVESTMENT</a:t>
            </a:r>
          </a:p>
        </p:txBody>
      </p:sp>
      <p:sp>
        <p:nvSpPr>
          <p:cNvPr id="3" name="Content Placeholder 2">
            <a:extLst>
              <a:ext uri="{FF2B5EF4-FFF2-40B4-BE49-F238E27FC236}">
                <a16:creationId xmlns:a16="http://schemas.microsoft.com/office/drawing/2014/main" id="{522E9698-96C8-44E9-94F8-FDFB9A561E30}"/>
              </a:ext>
            </a:extLst>
          </p:cNvPr>
          <p:cNvSpPr>
            <a:spLocks noGrp="1"/>
          </p:cNvSpPr>
          <p:nvPr>
            <p:ph idx="1"/>
          </p:nvPr>
        </p:nvSpPr>
        <p:spPr>
          <a:xfrm>
            <a:off x="838200" y="1809750"/>
            <a:ext cx="10515600" cy="4579430"/>
          </a:xfrm>
        </p:spPr>
        <p:txBody>
          <a:bodyPr>
            <a:normAutofit/>
          </a:bodyPr>
          <a:lstStyle/>
          <a:p>
            <a:pPr marL="0" indent="0">
              <a:buNone/>
            </a:pPr>
            <a:r>
              <a:rPr lang="en-US" sz="2400" b="1" dirty="0">
                <a:solidFill>
                  <a:schemeClr val="tx1">
                    <a:lumMod val="65000"/>
                    <a:lumOff val="35000"/>
                  </a:schemeClr>
                </a:solidFill>
                <a:latin typeface="Calibri Light" panose="020F0302020204030204" pitchFamily="34" charset="0"/>
                <a:cs typeface="Calibri Light" panose="020F0302020204030204" pitchFamily="34" charset="0"/>
              </a:rPr>
              <a:t>{CUSTOM DETAILS HERE}</a:t>
            </a:r>
            <a:endParaRPr lang="en-US" sz="2000"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en-US" sz="20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48C5DEDF-63E8-4846-97C5-0BE7236AA3F4}"/>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mj-lt"/>
              </a:rPr>
              <a:t>ROI</a:t>
            </a:r>
            <a:endParaRPr lang="en-US" sz="2000" dirty="0">
              <a:solidFill>
                <a:srgbClr val="00B0F0"/>
              </a:solidFill>
              <a:latin typeface="+mj-lt"/>
            </a:endParaRPr>
          </a:p>
        </p:txBody>
      </p:sp>
    </p:spTree>
    <p:extLst>
      <p:ext uri="{BB962C8B-B14F-4D97-AF65-F5344CB8AC3E}">
        <p14:creationId xmlns:p14="http://schemas.microsoft.com/office/powerpoint/2010/main" val="305986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6484A24-7F58-4F0B-9249-3334CBD7ADD2}"/>
              </a:ext>
            </a:extLst>
          </p:cNvPr>
          <p:cNvGrpSpPr/>
          <p:nvPr/>
        </p:nvGrpSpPr>
        <p:grpSpPr>
          <a:xfrm>
            <a:off x="0" y="-737419"/>
            <a:ext cx="21380616" cy="10167466"/>
            <a:chOff x="0" y="-737419"/>
            <a:chExt cx="21380616" cy="10167466"/>
          </a:xfrm>
        </p:grpSpPr>
        <p:sp>
          <p:nvSpPr>
            <p:cNvPr id="30" name="Flowchart: Data 29">
              <a:extLst>
                <a:ext uri="{FF2B5EF4-FFF2-40B4-BE49-F238E27FC236}">
                  <a16:creationId xmlns:a16="http://schemas.microsoft.com/office/drawing/2014/main" id="{8593D992-6BE0-4351-BD3B-AFC9B9018266}"/>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A42925A-487E-4CE6-B818-319AFAF0089E}"/>
                </a:ext>
              </a:extLst>
            </p:cNvPr>
            <p:cNvSpPr/>
            <p:nvPr/>
          </p:nvSpPr>
          <p:spPr>
            <a:xfrm>
              <a:off x="0" y="0"/>
              <a:ext cx="12192000" cy="6858000"/>
            </a:xfrm>
            <a:prstGeom prst="rect">
              <a:avLst/>
            </a:prstGeom>
            <a:solidFill>
              <a:schemeClr val="tx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C7F3F5D4-EC2E-4406-A908-F11EA36DC296}"/>
                </a:ext>
              </a:extLst>
            </p:cNvPr>
            <p:cNvGrpSpPr/>
            <p:nvPr/>
          </p:nvGrpSpPr>
          <p:grpSpPr>
            <a:xfrm>
              <a:off x="4174853" y="6013747"/>
              <a:ext cx="10338124" cy="3416300"/>
              <a:chOff x="4174853" y="6013747"/>
              <a:chExt cx="10338124" cy="3416300"/>
            </a:xfrm>
          </p:grpSpPr>
          <p:sp>
            <p:nvSpPr>
              <p:cNvPr id="33" name="Isosceles Triangle 32">
                <a:extLst>
                  <a:ext uri="{FF2B5EF4-FFF2-40B4-BE49-F238E27FC236}">
                    <a16:creationId xmlns:a16="http://schemas.microsoft.com/office/drawing/2014/main" id="{98A9E50A-8153-4F0E-A5A2-83376C48FABF}"/>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7C06180F-060F-4618-A46C-512EB4B107D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93480567-F830-454D-9CD6-7992BB03C660}"/>
              </a:ext>
            </a:extLst>
          </p:cNvPr>
          <p:cNvSpPr>
            <a:spLocks noGrp="1"/>
          </p:cNvSpPr>
          <p:nvPr>
            <p:ph type="title"/>
          </p:nvPr>
        </p:nvSpPr>
        <p:spPr/>
        <p:txBody>
          <a:bodyPr>
            <a:normAutofit/>
          </a:bodyPr>
          <a:lstStyle/>
          <a:p>
            <a:r>
              <a:rPr lang="en-US" sz="4000" b="1" dirty="0">
                <a:solidFill>
                  <a:schemeClr val="bg1">
                    <a:lumMod val="75000"/>
                    <a:lumOff val="25000"/>
                  </a:schemeClr>
                </a:solidFill>
              </a:rPr>
              <a:t>ROAD MAP</a:t>
            </a:r>
          </a:p>
        </p:txBody>
      </p:sp>
      <p:sp>
        <p:nvSpPr>
          <p:cNvPr id="7" name="Rectangle 6">
            <a:extLst>
              <a:ext uri="{FF2B5EF4-FFF2-40B4-BE49-F238E27FC236}">
                <a16:creationId xmlns:a16="http://schemas.microsoft.com/office/drawing/2014/main" id="{D11E3599-066B-410C-90C3-13B2432500A7}"/>
              </a:ext>
            </a:extLst>
          </p:cNvPr>
          <p:cNvSpPr/>
          <p:nvPr/>
        </p:nvSpPr>
        <p:spPr>
          <a:xfrm>
            <a:off x="578008" y="4611728"/>
            <a:ext cx="3206846" cy="1384995"/>
          </a:xfrm>
          <a:prstGeom prst="rect">
            <a:avLst/>
          </a:prstGeom>
        </p:spPr>
        <p:txBody>
          <a:bodyPr wrap="square">
            <a:spAutoFit/>
          </a:bodyPr>
          <a:lstStyle/>
          <a:p>
            <a:r>
              <a:rPr lang="en-US" sz="2000" dirty="0">
                <a:solidFill>
                  <a:schemeClr val="bg1">
                    <a:lumMod val="65000"/>
                    <a:lumOff val="35000"/>
                  </a:schemeClr>
                </a:solidFill>
              </a:rPr>
              <a:t>Pre-packaged RESTful Engine </a:t>
            </a:r>
          </a:p>
          <a:p>
            <a:pPr marL="342900" indent="-342900">
              <a:buFont typeface="Arial" panose="020B0604020202020204" pitchFamily="34" charset="0"/>
              <a:buChar char="•"/>
            </a:pPr>
            <a:r>
              <a:rPr lang="en-US" sz="1600" dirty="0">
                <a:solidFill>
                  <a:schemeClr val="bg1">
                    <a:lumMod val="65000"/>
                    <a:lumOff val="35000"/>
                  </a:schemeClr>
                </a:solidFill>
              </a:rPr>
              <a:t>AWS</a:t>
            </a:r>
          </a:p>
          <a:p>
            <a:pPr marL="342900" indent="-342900">
              <a:buFont typeface="Arial" panose="020B0604020202020204" pitchFamily="34" charset="0"/>
              <a:buChar char="•"/>
            </a:pPr>
            <a:r>
              <a:rPr lang="en-US" sz="1600" dirty="0">
                <a:solidFill>
                  <a:schemeClr val="bg1">
                    <a:lumMod val="65000"/>
                    <a:lumOff val="35000"/>
                  </a:schemeClr>
                </a:solidFill>
              </a:rPr>
              <a:t>Azure</a:t>
            </a:r>
          </a:p>
          <a:p>
            <a:pPr marL="342900" indent="-342900">
              <a:buFont typeface="Arial" panose="020B0604020202020204" pitchFamily="34" charset="0"/>
              <a:buChar char="•"/>
            </a:pPr>
            <a:r>
              <a:rPr lang="en-US" sz="1600" dirty="0">
                <a:solidFill>
                  <a:schemeClr val="bg1">
                    <a:lumMod val="65000"/>
                    <a:lumOff val="35000"/>
                  </a:schemeClr>
                </a:solidFill>
              </a:rPr>
              <a:t>Salesforce</a:t>
            </a:r>
          </a:p>
          <a:p>
            <a:pPr marL="342900" indent="-342900">
              <a:buFont typeface="Arial" panose="020B0604020202020204" pitchFamily="34" charset="0"/>
              <a:buChar char="•"/>
            </a:pPr>
            <a:r>
              <a:rPr lang="en-US" sz="1600" dirty="0">
                <a:solidFill>
                  <a:schemeClr val="bg1">
                    <a:lumMod val="65000"/>
                    <a:lumOff val="35000"/>
                  </a:schemeClr>
                </a:solidFill>
              </a:rPr>
              <a:t>Platform Agnostic</a:t>
            </a:r>
          </a:p>
        </p:txBody>
      </p:sp>
      <p:sp>
        <p:nvSpPr>
          <p:cNvPr id="9" name="Rectangle 8">
            <a:extLst>
              <a:ext uri="{FF2B5EF4-FFF2-40B4-BE49-F238E27FC236}">
                <a16:creationId xmlns:a16="http://schemas.microsoft.com/office/drawing/2014/main" id="{070901AD-FE0A-4DD2-A4C2-0768F3D8B529}"/>
              </a:ext>
            </a:extLst>
          </p:cNvPr>
          <p:cNvSpPr/>
          <p:nvPr/>
        </p:nvSpPr>
        <p:spPr>
          <a:xfrm>
            <a:off x="8858249" y="2158537"/>
            <a:ext cx="2495551" cy="707886"/>
          </a:xfrm>
          <a:prstGeom prst="rect">
            <a:avLst/>
          </a:prstGeom>
        </p:spPr>
        <p:txBody>
          <a:bodyPr wrap="square">
            <a:spAutoFit/>
          </a:bodyPr>
          <a:lstStyle/>
          <a:p>
            <a:pPr algn="ctr"/>
            <a:r>
              <a:rPr lang="en-US" sz="2000" dirty="0">
                <a:solidFill>
                  <a:schemeClr val="bg1">
                    <a:lumMod val="65000"/>
                    <a:lumOff val="35000"/>
                  </a:schemeClr>
                </a:solidFill>
              </a:rPr>
              <a:t>Integrated into Workflow Systems</a:t>
            </a:r>
          </a:p>
        </p:txBody>
      </p:sp>
      <p:sp>
        <p:nvSpPr>
          <p:cNvPr id="10" name="Arrow: Chevron 9">
            <a:extLst>
              <a:ext uri="{FF2B5EF4-FFF2-40B4-BE49-F238E27FC236}">
                <a16:creationId xmlns:a16="http://schemas.microsoft.com/office/drawing/2014/main" id="{24462F48-E833-4115-A3EA-89B3ADE4B576}"/>
              </a:ext>
            </a:extLst>
          </p:cNvPr>
          <p:cNvSpPr/>
          <p:nvPr/>
        </p:nvSpPr>
        <p:spPr>
          <a:xfrm>
            <a:off x="349407" y="3438420"/>
            <a:ext cx="3022442" cy="68004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Arrow: Chevron 10">
            <a:extLst>
              <a:ext uri="{FF2B5EF4-FFF2-40B4-BE49-F238E27FC236}">
                <a16:creationId xmlns:a16="http://schemas.microsoft.com/office/drawing/2014/main" id="{52387896-66FC-4A3B-9640-635250406DDC}"/>
              </a:ext>
            </a:extLst>
          </p:cNvPr>
          <p:cNvSpPr/>
          <p:nvPr/>
        </p:nvSpPr>
        <p:spPr>
          <a:xfrm>
            <a:off x="3146178" y="3438420"/>
            <a:ext cx="3022442" cy="680049"/>
          </a:xfrm>
          <a:prstGeom prst="chevron">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hevron 11">
            <a:extLst>
              <a:ext uri="{FF2B5EF4-FFF2-40B4-BE49-F238E27FC236}">
                <a16:creationId xmlns:a16="http://schemas.microsoft.com/office/drawing/2014/main" id="{B53105AB-C459-4857-ADBC-10F1ACAEB5A4}"/>
              </a:ext>
            </a:extLst>
          </p:cNvPr>
          <p:cNvSpPr/>
          <p:nvPr/>
        </p:nvSpPr>
        <p:spPr>
          <a:xfrm>
            <a:off x="5951291" y="3437627"/>
            <a:ext cx="3022442" cy="680049"/>
          </a:xfrm>
          <a:prstGeom prst="chevron">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209879AF-C745-4D7E-94F4-CF5158985C0A}"/>
              </a:ext>
            </a:extLst>
          </p:cNvPr>
          <p:cNvSpPr/>
          <p:nvPr/>
        </p:nvSpPr>
        <p:spPr>
          <a:xfrm>
            <a:off x="8748062" y="3437626"/>
            <a:ext cx="3022442" cy="680049"/>
          </a:xfrm>
          <a:prstGeom prst="chevron">
            <a:avLst/>
          </a:prstGeom>
          <a:solidFill>
            <a:srgbClr val="1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D3C0D7DB-58E1-4295-91DA-DEA889C9FE6E}"/>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mj-lt"/>
              </a:rPr>
              <a:t>Cloud Targeted Enhancements</a:t>
            </a:r>
            <a:endParaRPr lang="en-US" sz="2000" dirty="0">
              <a:solidFill>
                <a:srgbClr val="00B0F0"/>
              </a:solidFill>
              <a:latin typeface="+mj-lt"/>
            </a:endParaRPr>
          </a:p>
        </p:txBody>
      </p:sp>
      <p:sp>
        <p:nvSpPr>
          <p:cNvPr id="21" name="Rectangle 20">
            <a:extLst>
              <a:ext uri="{FF2B5EF4-FFF2-40B4-BE49-F238E27FC236}">
                <a16:creationId xmlns:a16="http://schemas.microsoft.com/office/drawing/2014/main" id="{0182148D-9789-472D-B75F-0A6C45B2822D}"/>
              </a:ext>
            </a:extLst>
          </p:cNvPr>
          <p:cNvSpPr/>
          <p:nvPr/>
        </p:nvSpPr>
        <p:spPr>
          <a:xfrm>
            <a:off x="3371849" y="2158537"/>
            <a:ext cx="2214311" cy="707886"/>
          </a:xfrm>
          <a:prstGeom prst="rect">
            <a:avLst/>
          </a:prstGeom>
        </p:spPr>
        <p:txBody>
          <a:bodyPr wrap="square">
            <a:spAutoFit/>
          </a:bodyPr>
          <a:lstStyle/>
          <a:p>
            <a:pPr algn="ctr"/>
            <a:r>
              <a:rPr lang="en-US" sz="2000" dirty="0">
                <a:solidFill>
                  <a:schemeClr val="bg1">
                    <a:lumMod val="65000"/>
                    <a:lumOff val="35000"/>
                  </a:schemeClr>
                </a:solidFill>
              </a:rPr>
              <a:t>RESTful Engine: SaaS Offering</a:t>
            </a:r>
          </a:p>
        </p:txBody>
      </p:sp>
      <p:sp>
        <p:nvSpPr>
          <p:cNvPr id="22" name="Rectangle 21">
            <a:extLst>
              <a:ext uri="{FF2B5EF4-FFF2-40B4-BE49-F238E27FC236}">
                <a16:creationId xmlns:a16="http://schemas.microsoft.com/office/drawing/2014/main" id="{EDE26083-CEAF-4E99-B110-01D2A7316662}"/>
              </a:ext>
            </a:extLst>
          </p:cNvPr>
          <p:cNvSpPr/>
          <p:nvPr/>
        </p:nvSpPr>
        <p:spPr>
          <a:xfrm>
            <a:off x="6168620" y="4611728"/>
            <a:ext cx="2495550" cy="707886"/>
          </a:xfrm>
          <a:prstGeom prst="rect">
            <a:avLst/>
          </a:prstGeom>
        </p:spPr>
        <p:txBody>
          <a:bodyPr wrap="square">
            <a:spAutoFit/>
          </a:bodyPr>
          <a:lstStyle/>
          <a:p>
            <a:pPr algn="ctr"/>
            <a:r>
              <a:rPr lang="en-US" sz="2000" dirty="0">
                <a:solidFill>
                  <a:schemeClr val="bg1">
                    <a:lumMod val="65000"/>
                    <a:lumOff val="35000"/>
                  </a:schemeClr>
                </a:solidFill>
              </a:rPr>
              <a:t>Power Platform Custom Connector</a:t>
            </a:r>
          </a:p>
        </p:txBody>
      </p:sp>
      <p:sp>
        <p:nvSpPr>
          <p:cNvPr id="3" name="Oval 2">
            <a:extLst>
              <a:ext uri="{FF2B5EF4-FFF2-40B4-BE49-F238E27FC236}">
                <a16:creationId xmlns:a16="http://schemas.microsoft.com/office/drawing/2014/main" id="{AD352465-0EF6-4179-993E-12FE1B4243D8}"/>
              </a:ext>
            </a:extLst>
          </p:cNvPr>
          <p:cNvSpPr/>
          <p:nvPr/>
        </p:nvSpPr>
        <p:spPr>
          <a:xfrm>
            <a:off x="4355179" y="2850209"/>
            <a:ext cx="247650" cy="247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AEC933-3DD5-4BD6-A54B-9A2256910333}"/>
              </a:ext>
            </a:extLst>
          </p:cNvPr>
          <p:cNvSpPr/>
          <p:nvPr/>
        </p:nvSpPr>
        <p:spPr>
          <a:xfrm>
            <a:off x="1736803" y="4364674"/>
            <a:ext cx="247650" cy="247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B44FD7-3063-43E5-92CB-20B67F4351CF}"/>
              </a:ext>
            </a:extLst>
          </p:cNvPr>
          <p:cNvSpPr/>
          <p:nvPr/>
        </p:nvSpPr>
        <p:spPr>
          <a:xfrm>
            <a:off x="7338687" y="4376125"/>
            <a:ext cx="247650" cy="247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667F21-63F8-44B5-BDAE-062202470CDF}"/>
              </a:ext>
            </a:extLst>
          </p:cNvPr>
          <p:cNvSpPr/>
          <p:nvPr/>
        </p:nvSpPr>
        <p:spPr>
          <a:xfrm>
            <a:off x="10135458" y="2850209"/>
            <a:ext cx="247650" cy="247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C729E62-A471-4F6A-831C-DC90B6598119}"/>
              </a:ext>
            </a:extLst>
          </p:cNvPr>
          <p:cNvCxnSpPr>
            <a:stCxn id="3" idx="4"/>
            <a:endCxn id="11" idx="0"/>
          </p:cNvCxnSpPr>
          <p:nvPr/>
        </p:nvCxnSpPr>
        <p:spPr>
          <a:xfrm>
            <a:off x="4479004" y="3097263"/>
            <a:ext cx="8383" cy="3411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FBCFD2-EEF3-40CA-89CA-894A52C83975}"/>
              </a:ext>
            </a:extLst>
          </p:cNvPr>
          <p:cNvCxnSpPr/>
          <p:nvPr/>
        </p:nvCxnSpPr>
        <p:spPr>
          <a:xfrm>
            <a:off x="1846137" y="4117675"/>
            <a:ext cx="8383" cy="3697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A4A333-DA18-4451-ADF0-95828F9A1816}"/>
              </a:ext>
            </a:extLst>
          </p:cNvPr>
          <p:cNvCxnSpPr/>
          <p:nvPr/>
        </p:nvCxnSpPr>
        <p:spPr>
          <a:xfrm>
            <a:off x="7449957" y="4105686"/>
            <a:ext cx="8383" cy="3697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2F55A2-E043-4FF7-8B0B-C52B65D02515}"/>
              </a:ext>
            </a:extLst>
          </p:cNvPr>
          <p:cNvCxnSpPr/>
          <p:nvPr/>
        </p:nvCxnSpPr>
        <p:spPr>
          <a:xfrm>
            <a:off x="10259283" y="3050642"/>
            <a:ext cx="8383" cy="3697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41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6114BDB-A2AE-4596-AE2B-D6E0CE86E519}"/>
              </a:ext>
            </a:extLst>
          </p:cNvPr>
          <p:cNvGrpSpPr/>
          <p:nvPr/>
        </p:nvGrpSpPr>
        <p:grpSpPr>
          <a:xfrm>
            <a:off x="0" y="-737419"/>
            <a:ext cx="21380616" cy="10167466"/>
            <a:chOff x="0" y="-737419"/>
            <a:chExt cx="21380616" cy="10167466"/>
          </a:xfrm>
        </p:grpSpPr>
        <p:sp>
          <p:nvSpPr>
            <p:cNvPr id="12" name="Flowchart: Data 11">
              <a:extLst>
                <a:ext uri="{FF2B5EF4-FFF2-40B4-BE49-F238E27FC236}">
                  <a16:creationId xmlns:a16="http://schemas.microsoft.com/office/drawing/2014/main" id="{138BF2CF-A745-4C3F-821D-923D1ADDA8C2}"/>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14AD39-A38B-4910-9630-56EF04FE16A1}"/>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9498C11-642D-42DE-9F95-6FA1C57C6703}"/>
                </a:ext>
              </a:extLst>
            </p:cNvPr>
            <p:cNvGrpSpPr/>
            <p:nvPr/>
          </p:nvGrpSpPr>
          <p:grpSpPr>
            <a:xfrm>
              <a:off x="4174853" y="6013747"/>
              <a:ext cx="10338124" cy="3416300"/>
              <a:chOff x="4174853" y="6013747"/>
              <a:chExt cx="10338124" cy="3416300"/>
            </a:xfrm>
          </p:grpSpPr>
          <p:sp>
            <p:nvSpPr>
              <p:cNvPr id="15" name="Isosceles Triangle 14">
                <a:extLst>
                  <a:ext uri="{FF2B5EF4-FFF2-40B4-BE49-F238E27FC236}">
                    <a16:creationId xmlns:a16="http://schemas.microsoft.com/office/drawing/2014/main" id="{83362AAC-4A4A-488F-947F-688E4127F9EF}"/>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8D7B535-014A-44C7-AF61-E1BFBBC1F60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2DF3C97F-BA75-4CC8-A160-B11466B9DEC8}"/>
              </a:ext>
            </a:extLst>
          </p:cNvPr>
          <p:cNvSpPr>
            <a:spLocks noGrp="1"/>
          </p:cNvSpPr>
          <p:nvPr>
            <p:ph type="title"/>
          </p:nvPr>
        </p:nvSpPr>
        <p:spPr/>
        <p:txBody>
          <a:bodyPr>
            <a:normAutofit/>
          </a:bodyPr>
          <a:lstStyle/>
          <a:p>
            <a:r>
              <a:rPr lang="en-US" sz="4000" b="1" dirty="0">
                <a:solidFill>
                  <a:schemeClr val="tx1">
                    <a:lumMod val="75000"/>
                    <a:lumOff val="25000"/>
                  </a:schemeClr>
                </a:solidFill>
              </a:rPr>
              <a:t>STEP 1</a:t>
            </a:r>
          </a:p>
        </p:txBody>
      </p:sp>
      <p:sp>
        <p:nvSpPr>
          <p:cNvPr id="3" name="Content Placeholder 2">
            <a:extLst>
              <a:ext uri="{FF2B5EF4-FFF2-40B4-BE49-F238E27FC236}">
                <a16:creationId xmlns:a16="http://schemas.microsoft.com/office/drawing/2014/main" id="{522E9698-96C8-44E9-94F8-FDFB9A561E30}"/>
              </a:ext>
            </a:extLst>
          </p:cNvPr>
          <p:cNvSpPr>
            <a:spLocks noGrp="1"/>
          </p:cNvSpPr>
          <p:nvPr>
            <p:ph idx="1"/>
          </p:nvPr>
        </p:nvSpPr>
        <p:spPr>
          <a:xfrm>
            <a:off x="6096000" y="2094420"/>
            <a:ext cx="5514975" cy="3211005"/>
          </a:xfrm>
        </p:spPr>
        <p:txBody>
          <a:bodyPr>
            <a:normAutofit/>
          </a:bodyPr>
          <a:lstStyle/>
          <a:p>
            <a:pPr marL="0" indent="0">
              <a:buNone/>
            </a:pPr>
            <a:r>
              <a:rPr lang="en-US" sz="2000" b="1" dirty="0">
                <a:solidFill>
                  <a:srgbClr val="00B0F0"/>
                </a:solidFill>
                <a:latin typeface="+mj-lt"/>
              </a:rPr>
              <a:t>Design Your Smart Documents</a:t>
            </a:r>
          </a:p>
          <a:p>
            <a:r>
              <a:rPr lang="en-US" sz="2000" dirty="0">
                <a:solidFill>
                  <a:schemeClr val="tx1">
                    <a:lumMod val="65000"/>
                    <a:lumOff val="35000"/>
                  </a:schemeClr>
                </a:solidFill>
                <a:latin typeface="+mj-lt"/>
              </a:rPr>
              <a:t>Connect one or multiple data sources to your DOCX, XLSX, or PPTX template</a:t>
            </a:r>
          </a:p>
          <a:p>
            <a:r>
              <a:rPr lang="en-US" sz="2000" dirty="0">
                <a:solidFill>
                  <a:schemeClr val="tx1">
                    <a:lumMod val="65000"/>
                    <a:lumOff val="35000"/>
                  </a:schemeClr>
                </a:solidFill>
                <a:latin typeface="+mj-lt"/>
              </a:rPr>
              <a:t>Design your template within Microsoft Office (Word, Excel, or PowerPoint)</a:t>
            </a:r>
          </a:p>
          <a:p>
            <a:r>
              <a:rPr lang="en-US" sz="2000" dirty="0">
                <a:solidFill>
                  <a:schemeClr val="tx1">
                    <a:lumMod val="65000"/>
                    <a:lumOff val="35000"/>
                  </a:schemeClr>
                </a:solidFill>
                <a:latin typeface="+mj-lt"/>
              </a:rPr>
              <a:t>Use the full power of Office for layout &amp; formatting</a:t>
            </a:r>
          </a:p>
          <a:p>
            <a:r>
              <a:rPr lang="en-US" sz="2000" dirty="0">
                <a:solidFill>
                  <a:schemeClr val="tx1">
                    <a:lumMod val="65000"/>
                    <a:lumOff val="35000"/>
                  </a:schemeClr>
                </a:solidFill>
                <a:latin typeface="+mj-lt"/>
              </a:rPr>
              <a:t>Use conditional logic to customize your content inline creating a smart document</a:t>
            </a:r>
          </a:p>
        </p:txBody>
      </p:sp>
      <p:sp>
        <p:nvSpPr>
          <p:cNvPr id="8" name="Rectangle 7">
            <a:extLst>
              <a:ext uri="{FF2B5EF4-FFF2-40B4-BE49-F238E27FC236}">
                <a16:creationId xmlns:a16="http://schemas.microsoft.com/office/drawing/2014/main" id="{DCBCBD62-7BC7-4B08-A6A3-0D2FA90EC09D}"/>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Calibri Light" panose="020F0302020204030204" pitchFamily="34" charset="0"/>
                <a:cs typeface="Calibri Light" panose="020F0302020204030204" pitchFamily="34" charset="0"/>
              </a:rPr>
              <a:t>HOW IT WORKS</a:t>
            </a:r>
          </a:p>
        </p:txBody>
      </p:sp>
      <p:pic>
        <p:nvPicPr>
          <p:cNvPr id="9" name="Picture 2" descr="https://assets-global.website-files.com/5a8e038236499300015e031c/5c6dceac67f18c2cae608a89_howitworks_step1_docx-22-22-p-500.png">
            <a:extLst>
              <a:ext uri="{FF2B5EF4-FFF2-40B4-BE49-F238E27FC236}">
                <a16:creationId xmlns:a16="http://schemas.microsoft.com/office/drawing/2014/main" id="{4CDF43F3-89BD-46A5-9E25-DB2B97D25D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3664" y="2438358"/>
            <a:ext cx="3668671" cy="229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397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14D69DD-56F6-4CDD-81CC-336502B7F698}"/>
              </a:ext>
            </a:extLst>
          </p:cNvPr>
          <p:cNvGrpSpPr/>
          <p:nvPr/>
        </p:nvGrpSpPr>
        <p:grpSpPr>
          <a:xfrm>
            <a:off x="0" y="-737419"/>
            <a:ext cx="21380616" cy="10167466"/>
            <a:chOff x="0" y="-737419"/>
            <a:chExt cx="21380616" cy="10167466"/>
          </a:xfrm>
        </p:grpSpPr>
        <p:sp>
          <p:nvSpPr>
            <p:cNvPr id="12" name="Flowchart: Data 11">
              <a:extLst>
                <a:ext uri="{FF2B5EF4-FFF2-40B4-BE49-F238E27FC236}">
                  <a16:creationId xmlns:a16="http://schemas.microsoft.com/office/drawing/2014/main" id="{2620A4B5-4834-4645-94D0-E58C2D425F65}"/>
                </a:ext>
              </a:extLst>
            </p:cNvPr>
            <p:cNvSpPr/>
            <p:nvPr/>
          </p:nvSpPr>
          <p:spPr>
            <a:xfrm>
              <a:off x="3877691" y="-737419"/>
              <a:ext cx="17502925" cy="8170924"/>
            </a:xfrm>
            <a:prstGeom prst="flowChartInputOutpu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1540A5-7ABA-4640-9C91-A6D69D45789B}"/>
                </a:ext>
              </a:extLst>
            </p:cNvPr>
            <p:cNvSpPr/>
            <p:nvPr/>
          </p:nvSpPr>
          <p:spPr>
            <a:xfrm>
              <a:off x="0" y="0"/>
              <a:ext cx="12192000" cy="6858000"/>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6717911D-BF1E-4167-9C41-7CBBDDBBE52A}"/>
                </a:ext>
              </a:extLst>
            </p:cNvPr>
            <p:cNvGrpSpPr/>
            <p:nvPr/>
          </p:nvGrpSpPr>
          <p:grpSpPr>
            <a:xfrm>
              <a:off x="4174853" y="6013747"/>
              <a:ext cx="10338124" cy="3416300"/>
              <a:chOff x="4174853" y="6013747"/>
              <a:chExt cx="10338124" cy="3416300"/>
            </a:xfrm>
          </p:grpSpPr>
          <p:sp>
            <p:nvSpPr>
              <p:cNvPr id="15" name="Isosceles Triangle 14">
                <a:extLst>
                  <a:ext uri="{FF2B5EF4-FFF2-40B4-BE49-F238E27FC236}">
                    <a16:creationId xmlns:a16="http://schemas.microsoft.com/office/drawing/2014/main" id="{A33309C0-7E2B-4878-8912-E5A5147A5E96}"/>
                  </a:ext>
                </a:extLst>
              </p:cNvPr>
              <p:cNvSpPr/>
              <p:nvPr/>
            </p:nvSpPr>
            <p:spPr>
              <a:xfrm rot="10242707">
                <a:off x="4174853" y="6013747"/>
                <a:ext cx="10338124" cy="3416300"/>
              </a:xfrm>
              <a:prstGeom prst="triangle">
                <a:avLst>
                  <a:gd name="adj" fmla="val 2948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A78EF33-2CBE-49BB-93DF-9E2917DFE40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381240" y="6248919"/>
                <a:ext cx="2295525" cy="323850"/>
              </a:xfrm>
              <a:prstGeom prst="rect">
                <a:avLst/>
              </a:prstGeom>
            </p:spPr>
          </p:pic>
        </p:grpSp>
      </p:grpSp>
      <p:sp>
        <p:nvSpPr>
          <p:cNvPr id="2" name="Title 1">
            <a:extLst>
              <a:ext uri="{FF2B5EF4-FFF2-40B4-BE49-F238E27FC236}">
                <a16:creationId xmlns:a16="http://schemas.microsoft.com/office/drawing/2014/main" id="{2DF3C97F-BA75-4CC8-A160-B11466B9DEC8}"/>
              </a:ext>
            </a:extLst>
          </p:cNvPr>
          <p:cNvSpPr>
            <a:spLocks noGrp="1"/>
          </p:cNvSpPr>
          <p:nvPr>
            <p:ph type="title"/>
          </p:nvPr>
        </p:nvSpPr>
        <p:spPr/>
        <p:txBody>
          <a:bodyPr>
            <a:normAutofit/>
          </a:bodyPr>
          <a:lstStyle/>
          <a:p>
            <a:r>
              <a:rPr lang="en-US" sz="4000" b="1" dirty="0">
                <a:solidFill>
                  <a:schemeClr val="tx1">
                    <a:lumMod val="75000"/>
                    <a:lumOff val="25000"/>
                  </a:schemeClr>
                </a:solidFill>
              </a:rPr>
              <a:t>STEP 2</a:t>
            </a:r>
          </a:p>
        </p:txBody>
      </p:sp>
      <p:sp>
        <p:nvSpPr>
          <p:cNvPr id="3" name="Content Placeholder 2">
            <a:extLst>
              <a:ext uri="{FF2B5EF4-FFF2-40B4-BE49-F238E27FC236}">
                <a16:creationId xmlns:a16="http://schemas.microsoft.com/office/drawing/2014/main" id="{522E9698-96C8-44E9-94F8-FDFB9A561E30}"/>
              </a:ext>
            </a:extLst>
          </p:cNvPr>
          <p:cNvSpPr>
            <a:spLocks noGrp="1"/>
          </p:cNvSpPr>
          <p:nvPr>
            <p:ph idx="1"/>
          </p:nvPr>
        </p:nvSpPr>
        <p:spPr>
          <a:xfrm>
            <a:off x="6096000" y="2094420"/>
            <a:ext cx="5514975" cy="3211005"/>
          </a:xfrm>
        </p:spPr>
        <p:txBody>
          <a:bodyPr>
            <a:normAutofit/>
          </a:bodyPr>
          <a:lstStyle/>
          <a:p>
            <a:pPr marL="0" indent="0">
              <a:buNone/>
            </a:pPr>
            <a:r>
              <a:rPr lang="en-US" sz="2000" b="1" dirty="0">
                <a:solidFill>
                  <a:srgbClr val="00B0F0"/>
                </a:solidFill>
                <a:latin typeface="+mj-lt"/>
              </a:rPr>
              <a:t>The Powerful Engine Processes Your Data</a:t>
            </a:r>
          </a:p>
          <a:p>
            <a:r>
              <a:rPr lang="en-US" sz="2000" dirty="0">
                <a:solidFill>
                  <a:schemeClr val="tx1">
                    <a:lumMod val="65000"/>
                    <a:lumOff val="35000"/>
                  </a:schemeClr>
                </a:solidFill>
                <a:latin typeface="+mj-lt"/>
              </a:rPr>
              <a:t>Add the engine library to your application (Java: link to JAR files, .NET: add DLLs as resources, RESTful install an ASP.NET web app)</a:t>
            </a:r>
          </a:p>
          <a:p>
            <a:r>
              <a:rPr lang="en-US" sz="2000" dirty="0">
                <a:solidFill>
                  <a:schemeClr val="tx1">
                    <a:lumMod val="65000"/>
                    <a:lumOff val="35000"/>
                  </a:schemeClr>
                </a:solidFill>
                <a:latin typeface="+mj-lt"/>
              </a:rPr>
              <a:t>Instantiate a Report object, pass it the template, data source(s) and output destination</a:t>
            </a:r>
          </a:p>
          <a:p>
            <a:r>
              <a:rPr lang="en-US" sz="2000" dirty="0">
                <a:solidFill>
                  <a:schemeClr val="tx1">
                    <a:lumMod val="65000"/>
                    <a:lumOff val="35000"/>
                  </a:schemeClr>
                </a:solidFill>
                <a:latin typeface="+mj-lt"/>
              </a:rPr>
              <a:t>The powerful Windward Engine merges your template with your data creating the output document/report.</a:t>
            </a:r>
          </a:p>
        </p:txBody>
      </p:sp>
      <p:sp>
        <p:nvSpPr>
          <p:cNvPr id="8" name="Rectangle 7">
            <a:extLst>
              <a:ext uri="{FF2B5EF4-FFF2-40B4-BE49-F238E27FC236}">
                <a16:creationId xmlns:a16="http://schemas.microsoft.com/office/drawing/2014/main" id="{DCBCBD62-7BC7-4B08-A6A3-0D2FA90EC09D}"/>
              </a:ext>
            </a:extLst>
          </p:cNvPr>
          <p:cNvSpPr/>
          <p:nvPr/>
        </p:nvSpPr>
        <p:spPr>
          <a:xfrm>
            <a:off x="838200" y="1229023"/>
            <a:ext cx="4419600" cy="461665"/>
          </a:xfrm>
          <a:prstGeom prst="rect">
            <a:avLst/>
          </a:prstGeom>
        </p:spPr>
        <p:txBody>
          <a:bodyPr wrap="square">
            <a:spAutoFit/>
          </a:bodyPr>
          <a:lstStyle/>
          <a:p>
            <a:r>
              <a:rPr lang="en-US" sz="2400" b="1" dirty="0">
                <a:solidFill>
                  <a:srgbClr val="00B0F0"/>
                </a:solidFill>
                <a:latin typeface="Calibri Light" panose="020F0302020204030204" pitchFamily="34" charset="0"/>
                <a:cs typeface="Calibri Light" panose="020F0302020204030204" pitchFamily="34" charset="0"/>
              </a:rPr>
              <a:t>HOW IT WORKS</a:t>
            </a:r>
          </a:p>
        </p:txBody>
      </p:sp>
      <p:pic>
        <p:nvPicPr>
          <p:cNvPr id="11" name="Picture 2" descr="https://assets-global.website-files.com/5a8e038236499300015e031c/5c8ff168cd817c300755eefd_howitworks_step2-20.png">
            <a:extLst>
              <a:ext uri="{FF2B5EF4-FFF2-40B4-BE49-F238E27FC236}">
                <a16:creationId xmlns:a16="http://schemas.microsoft.com/office/drawing/2014/main" id="{8004491D-6CD3-4B0F-9B7A-E80259FC22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1100" y="2435635"/>
            <a:ext cx="3591692" cy="22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35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R_METADATA_KEY" val="1e046b93-b366-4b52-8678-083227c26b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CBE13122AF15428EF1694D2BFE619D" ma:contentTypeVersion="13" ma:contentTypeDescription="Create a new document." ma:contentTypeScope="" ma:versionID="23724abba80dedc12097bdb198fed9f5">
  <xsd:schema xmlns:xsd="http://www.w3.org/2001/XMLSchema" xmlns:xs="http://www.w3.org/2001/XMLSchema" xmlns:p="http://schemas.microsoft.com/office/2006/metadata/properties" xmlns:ns3="e8ae2530-d44b-4c98-ac54-4c182826acff" xmlns:ns4="e14c2e6f-5758-4a10-8d51-0d2d56dea33e" targetNamespace="http://schemas.microsoft.com/office/2006/metadata/properties" ma:root="true" ma:fieldsID="867d4eaa5e5ed2ecff456af1565ffafe" ns3:_="" ns4:_="">
    <xsd:import namespace="e8ae2530-d44b-4c98-ac54-4c182826acff"/>
    <xsd:import namespace="e14c2e6f-5758-4a10-8d51-0d2d56dea33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e2530-d44b-4c98-ac54-4c182826acf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4c2e6f-5758-4a10-8d51-0d2d56dea33e"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07DAA4-176C-4BB6-BC04-4CC80B0542CC}">
  <ds:schemaRefs>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http://purl.org/dc/elements/1.1/"/>
    <ds:schemaRef ds:uri="e8ae2530-d44b-4c98-ac54-4c182826acff"/>
    <ds:schemaRef ds:uri="http://purl.org/dc/dcmitype/"/>
    <ds:schemaRef ds:uri="http://schemas.microsoft.com/office/infopath/2007/PartnerControls"/>
    <ds:schemaRef ds:uri="e14c2e6f-5758-4a10-8d51-0d2d56dea33e"/>
  </ds:schemaRefs>
</ds:datastoreItem>
</file>

<file path=customXml/itemProps2.xml><?xml version="1.0" encoding="utf-8"?>
<ds:datastoreItem xmlns:ds="http://schemas.openxmlformats.org/officeDocument/2006/customXml" ds:itemID="{66164D8F-0571-468C-AE71-58642349D8BB}">
  <ds:schemaRefs>
    <ds:schemaRef ds:uri="http://schemas.microsoft.com/sharepoint/v3/contenttype/forms"/>
  </ds:schemaRefs>
</ds:datastoreItem>
</file>

<file path=customXml/itemProps3.xml><?xml version="1.0" encoding="utf-8"?>
<ds:datastoreItem xmlns:ds="http://schemas.openxmlformats.org/officeDocument/2006/customXml" ds:itemID="{26210B57-C69F-4B45-BEDD-3DC30A7556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ae2530-d44b-4c98-ac54-4c182826acff"/>
    <ds:schemaRef ds:uri="e14c2e6f-5758-4a10-8d51-0d2d56dea3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1941</TotalTime>
  <Words>575</Words>
  <Application>Microsoft Office PowerPoint</Application>
  <PresentationFormat>Widescreen</PresentationFormat>
  <Paragraphs>79</Paragraphs>
  <Slides>12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Calibri Light</vt:lpstr>
      <vt:lpstr>Office Theme</vt:lpstr>
      <vt:lpstr>1_Office Theme</vt:lpstr>
      <vt:lpstr>PowerPoint Presentation</vt:lpstr>
      <vt:lpstr>PowerPoint Presentation</vt:lpstr>
      <vt:lpstr>WHAT WE DO</vt:lpstr>
      <vt:lpstr>WHY WINDWARD?</vt:lpstr>
      <vt:lpstr>WHY WINDWARD?</vt:lpstr>
      <vt:lpstr>RETURN ON INVESTMENT</vt:lpstr>
      <vt:lpstr>ROAD MAP</vt:lpstr>
      <vt:lpstr>STEP 1</vt:lpstr>
      <vt:lpstr>STEP 2</vt:lpstr>
      <vt:lpstr>STEP 3</vt:lpstr>
      <vt:lpstr>PowerPoint Presentation</vt:lpstr>
      <vt:lpstr>Windward Select Customers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Windward Studios         </dc:title>
  <dc:creator>Samantha Barber</dc:creator>
  <cp:lastModifiedBy>Samantha Barber</cp:lastModifiedBy>
  <cp:revision>48</cp:revision>
  <dcterms:created xsi:type="dcterms:W3CDTF">2019-08-13T20:53:40Z</dcterms:created>
  <dcterms:modified xsi:type="dcterms:W3CDTF">2019-08-26T20:18:32Z</dcterms:modified>
</cp:coreProperties>
</file>